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0"/>
  </p:notesMasterIdLst>
  <p:sldIdLst>
    <p:sldId id="256" r:id="rId2"/>
    <p:sldId id="257" r:id="rId3"/>
    <p:sldId id="258" r:id="rId4"/>
    <p:sldId id="267" r:id="rId5"/>
    <p:sldId id="268" r:id="rId6"/>
    <p:sldId id="269" r:id="rId7"/>
    <p:sldId id="270" r:id="rId8"/>
    <p:sldId id="271" r:id="rId9"/>
    <p:sldId id="272" r:id="rId10"/>
    <p:sldId id="273" r:id="rId11"/>
    <p:sldId id="274" r:id="rId12"/>
    <p:sldId id="259" r:id="rId13"/>
    <p:sldId id="277" r:id="rId14"/>
    <p:sldId id="260" r:id="rId15"/>
    <p:sldId id="261" r:id="rId16"/>
    <p:sldId id="262" r:id="rId17"/>
    <p:sldId id="263" r:id="rId18"/>
    <p:sldId id="276"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12" userDrawn="1">
          <p15:clr>
            <a:srgbClr val="A4A3A4"/>
          </p15:clr>
        </p15:guide>
        <p15:guide id="2" pos="2880" userDrawn="1">
          <p15:clr>
            <a:srgbClr val="A4A3A4"/>
          </p15:clr>
        </p15:guide>
        <p15:guide id="3" orient="horz" pos="408" userDrawn="1">
          <p15:clr>
            <a:srgbClr val="A4A3A4"/>
          </p15:clr>
        </p15:guide>
        <p15:guide id="4" pos="432" userDrawn="1">
          <p15:clr>
            <a:srgbClr val="A4A3A4"/>
          </p15:clr>
        </p15:guide>
        <p15:guide id="5" pos="532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D83038"/>
    <a:srgbClr val="4EDCD4"/>
    <a:srgbClr val="FFE66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4"/>
    <p:restoredTop sz="88423" autoAdjust="0"/>
  </p:normalViewPr>
  <p:slideViewPr>
    <p:cSldViewPr snapToGrid="0" snapToObjects="1">
      <p:cViewPr varScale="1">
        <p:scale>
          <a:sx n="60" d="100"/>
          <a:sy n="60" d="100"/>
        </p:scale>
        <p:origin x="1457" y="19"/>
      </p:cViewPr>
      <p:guideLst>
        <p:guide orient="horz" pos="3912"/>
        <p:guide pos="2880"/>
        <p:guide orient="horz" pos="408"/>
        <p:guide pos="432"/>
        <p:guide pos="532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5336F5-A68D-9A4A-83AB-B8CD6FA5C732}" type="datetimeFigureOut">
              <a:rPr lang="en-US" smtClean="0"/>
              <a:t>7/28/2020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A9633A-392A-4347-9D1C-FF5FFE9476B1}" type="slidenum">
              <a:rPr lang="en-US" smtClean="0"/>
              <a:t>‹#›</a:t>
            </a:fld>
            <a:endParaRPr lang="en-US"/>
          </a:p>
        </p:txBody>
      </p:sp>
    </p:spTree>
    <p:extLst>
      <p:ext uri="{BB962C8B-B14F-4D97-AF65-F5344CB8AC3E}">
        <p14:creationId xmlns:p14="http://schemas.microsoft.com/office/powerpoint/2010/main" val="17171277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AA9633A-392A-4347-9D1C-FF5FFE9476B1}" type="slidenum">
              <a:rPr lang="en-US" smtClean="0"/>
              <a:t>1</a:t>
            </a:fld>
            <a:endParaRPr lang="en-US"/>
          </a:p>
        </p:txBody>
      </p:sp>
    </p:spTree>
    <p:extLst>
      <p:ext uri="{BB962C8B-B14F-4D97-AF65-F5344CB8AC3E}">
        <p14:creationId xmlns:p14="http://schemas.microsoft.com/office/powerpoint/2010/main" val="2484920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Too much stock will go bad: distributor will have to throw it out or send it back. Cost associated with inventory.</a:t>
            </a:r>
          </a:p>
          <a:p>
            <a:r>
              <a:rPr lang="en-US" dirty="0"/>
              <a:t>Too little stock then you sell out and leave revenue on the table. If you can order more, costs will increase.</a:t>
            </a:r>
          </a:p>
          <a:p>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2</a:t>
            </a:fld>
            <a:endParaRPr lang="en-US"/>
          </a:p>
        </p:txBody>
      </p:sp>
    </p:spTree>
    <p:extLst>
      <p:ext uri="{BB962C8B-B14F-4D97-AF65-F5344CB8AC3E}">
        <p14:creationId xmlns:p14="http://schemas.microsoft.com/office/powerpoint/2010/main" val="595235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Will result in biased estimates of the variance, or, in other words, the errors for this time period will carry over into future time periods. In our case, an overestimate of stock this period would not be corrected in the following time period, which will turn out to be a very expensive mistake.</a:t>
            </a:r>
          </a:p>
        </p:txBody>
      </p:sp>
      <p:sp>
        <p:nvSpPr>
          <p:cNvPr id="4" name="Slide Number Placeholder 3"/>
          <p:cNvSpPr>
            <a:spLocks noGrp="1"/>
          </p:cNvSpPr>
          <p:nvPr>
            <p:ph type="sldNum" sz="quarter" idx="5"/>
          </p:nvPr>
        </p:nvSpPr>
        <p:spPr/>
        <p:txBody>
          <a:bodyPr/>
          <a:lstStyle/>
          <a:p>
            <a:fld id="{BAA9633A-392A-4347-9D1C-FF5FFE9476B1}" type="slidenum">
              <a:rPr lang="en-US" smtClean="0"/>
              <a:t>7</a:t>
            </a:fld>
            <a:endParaRPr lang="en-US"/>
          </a:p>
        </p:txBody>
      </p:sp>
    </p:spTree>
    <p:extLst>
      <p:ext uri="{BB962C8B-B14F-4D97-AF65-F5344CB8AC3E}">
        <p14:creationId xmlns:p14="http://schemas.microsoft.com/office/powerpoint/2010/main" val="11997117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can perfectly capture all the components that make up the signal, then the resulting residuals, or errors, would be white noise, or not predictable. So, if we can prove that the model residuals are white noise, then that means the model is probably a good one.</a:t>
            </a:r>
          </a:p>
        </p:txBody>
      </p:sp>
      <p:sp>
        <p:nvSpPr>
          <p:cNvPr id="4" name="Slide Number Placeholder 3"/>
          <p:cNvSpPr>
            <a:spLocks noGrp="1"/>
          </p:cNvSpPr>
          <p:nvPr>
            <p:ph type="sldNum" sz="quarter" idx="5"/>
          </p:nvPr>
        </p:nvSpPr>
        <p:spPr/>
        <p:txBody>
          <a:bodyPr/>
          <a:lstStyle/>
          <a:p>
            <a:fld id="{BAA9633A-392A-4347-9D1C-FF5FFE9476B1}" type="slidenum">
              <a:rPr lang="en-US" smtClean="0"/>
              <a:t>10</a:t>
            </a:fld>
            <a:endParaRPr lang="en-US"/>
          </a:p>
        </p:txBody>
      </p:sp>
    </p:spTree>
    <p:extLst>
      <p:ext uri="{BB962C8B-B14F-4D97-AF65-F5344CB8AC3E}">
        <p14:creationId xmlns:p14="http://schemas.microsoft.com/office/powerpoint/2010/main" val="42749307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11</a:t>
            </a:fld>
            <a:endParaRPr lang="en-US"/>
          </a:p>
        </p:txBody>
      </p:sp>
    </p:spTree>
    <p:extLst>
      <p:ext uri="{BB962C8B-B14F-4D97-AF65-F5344CB8AC3E}">
        <p14:creationId xmlns:p14="http://schemas.microsoft.com/office/powerpoint/2010/main" val="14949850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002060"/>
                </a:solidFill>
              </a:defRPr>
            </a:lvl1pPr>
          </a:lstStyle>
          <a:p>
            <a:fld id="{38327683-8978-6B4B-9130-4A6A841F0549}"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D8AC05B1-2526-7C44-8A74-66C916069F4A}" type="datetime1">
              <a:rPr lang="en-US" smtClean="0"/>
              <a:t>7/28/2020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C0E5C021-D243-504D-84B8-D45D829E8B6B}" type="datetime1">
              <a:rPr lang="en-US" smtClean="0"/>
              <a:t>7/28/2020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B6F93F85-28A1-8344-9763-EF19E19F9128}" type="datetime1">
              <a:rPr lang="en-US" smtClean="0"/>
              <a:t>7/28/2020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002060"/>
                </a:solidFill>
              </a:defRPr>
            </a:lvl1pPr>
          </a:lstStyle>
          <a:p>
            <a:fld id="{38327683-8978-6B4B-9130-4A6A841F0549}" type="slidenum">
              <a:rPr lang="en-US" smtClean="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A2B5E9FB-9AD4-754B-A772-6D3733DD5BAC}" type="datetime1">
              <a:rPr lang="en-US" smtClean="0"/>
              <a:t>7/28/2020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5528449"/>
            <a:ext cx="2057400" cy="365125"/>
          </a:xfrm>
          <a:prstGeom prst="rect">
            <a:avLst/>
          </a:prstGeom>
        </p:spPr>
        <p:txBody>
          <a:bodyPr/>
          <a:lstStyle/>
          <a:p>
            <a:fld id="{3140DF9E-9222-EE48-A64D-28DE5FAE4784}" type="datetime1">
              <a:rPr lang="en-US" smtClean="0"/>
              <a:t>7/28/2020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5528449"/>
            <a:ext cx="2057400" cy="365125"/>
          </a:xfrm>
          <a:prstGeom prst="rect">
            <a:avLst/>
          </a:prstGeom>
        </p:spPr>
        <p:txBody>
          <a:bodyPr/>
          <a:lstStyle/>
          <a:p>
            <a:fld id="{A61490FA-57A5-0041-9FDC-ACD83A9AA0E7}" type="datetime1">
              <a:rPr lang="en-US" smtClean="0"/>
              <a:t>7/28/2020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628650" y="5528449"/>
            <a:ext cx="2057400" cy="365125"/>
          </a:xfrm>
          <a:prstGeom prst="rect">
            <a:avLst/>
          </a:prstGeom>
        </p:spPr>
        <p:txBody>
          <a:bodyPr/>
          <a:lstStyle/>
          <a:p>
            <a:fld id="{7E8290BC-2F66-E549-BF33-0BE20A5801B5}" type="datetime1">
              <a:rPr lang="en-US" smtClean="0"/>
              <a:t>7/28/2020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5528449"/>
            <a:ext cx="2057400" cy="365125"/>
          </a:xfrm>
          <a:prstGeom prst="rect">
            <a:avLst/>
          </a:prstGeom>
        </p:spPr>
        <p:txBody>
          <a:bodyPr/>
          <a:lstStyle/>
          <a:p>
            <a:fld id="{3BC728CC-7587-8545-9431-C9A8BB34EC62}" type="datetime1">
              <a:rPr lang="en-US" smtClean="0"/>
              <a:t>7/28/2020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628650" y="5528449"/>
            <a:ext cx="2057400" cy="365125"/>
          </a:xfrm>
          <a:prstGeom prst="rect">
            <a:avLst/>
          </a:prstGeom>
        </p:spPr>
        <p:txBody>
          <a:bodyPr/>
          <a:lstStyle/>
          <a:p>
            <a:fld id="{9A66CD15-5422-0542-9CE8-BC312846333A}" type="datetime1">
              <a:rPr lang="en-US" smtClean="0"/>
              <a:t>7/28/2020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628650" y="5528449"/>
            <a:ext cx="2057400" cy="365125"/>
          </a:xfrm>
          <a:prstGeom prst="rect">
            <a:avLst/>
          </a:prstGeom>
        </p:spPr>
        <p:txBody>
          <a:bodyPr/>
          <a:lstStyle/>
          <a:p>
            <a:fld id="{2A2384D1-AE54-4D4A-B83F-6EAD03BEB987}" type="datetime1">
              <a:rPr lang="en-US" smtClean="0"/>
              <a:t>7/28/2020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rgbClr val="002060"/>
                </a:solidFill>
              </a:defRPr>
            </a:lvl1pPr>
          </a:lstStyle>
          <a:p>
            <a:fld id="{38327683-8978-6B4B-9130-4A6A841F0549}" type="slidenum">
              <a:rPr lang="en-US" smtClean="0"/>
              <a:pPr/>
              <a:t>‹#›</a:t>
            </a:fld>
            <a:endParaRPr lang="en-US"/>
          </a:p>
        </p:txBody>
      </p:sp>
      <p:sp>
        <p:nvSpPr>
          <p:cNvPr id="7" name="Title 1"/>
          <p:cNvSpPr txBox="1">
            <a:spLocks/>
          </p:cNvSpPr>
          <p:nvPr userDrawn="1"/>
        </p:nvSpPr>
        <p:spPr>
          <a:xfrm>
            <a:off x="628650" y="6356350"/>
            <a:ext cx="1892128" cy="488950"/>
          </a:xfrm>
          <a:prstGeom prst="rect">
            <a:avLst/>
          </a:prstGeom>
        </p:spPr>
        <p:txBody>
          <a:bodyPr>
            <a:normAutofit/>
          </a:bodyPr>
          <a:lstStyle>
            <a:lvl1pPr algn="ctr" defTabSz="2641600" rtl="0" eaLnBrk="0" fontAlgn="base" hangingPunct="0">
              <a:spcBef>
                <a:spcPct val="0"/>
              </a:spcBef>
              <a:spcAft>
                <a:spcPct val="0"/>
              </a:spcAft>
              <a:defRPr sz="6000">
                <a:solidFill>
                  <a:schemeClr val="tx2"/>
                </a:solidFill>
                <a:latin typeface="+mj-lt"/>
                <a:ea typeface="ＭＳ Ｐゴシック" charset="-128"/>
                <a:cs typeface="+mj-cs"/>
              </a:defRPr>
            </a:lvl1pPr>
            <a:lvl2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2pPr>
            <a:lvl3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3pPr>
            <a:lvl4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4pPr>
            <a:lvl5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5pPr>
            <a:lvl6pPr marL="457200" algn="ctr" defTabSz="2641600" rtl="0" fontAlgn="base">
              <a:spcBef>
                <a:spcPct val="0"/>
              </a:spcBef>
              <a:spcAft>
                <a:spcPct val="0"/>
              </a:spcAft>
              <a:defRPr sz="6000">
                <a:solidFill>
                  <a:schemeClr val="tx2"/>
                </a:solidFill>
                <a:latin typeface="Arial" pitchFamily="-65" charset="0"/>
              </a:defRPr>
            </a:lvl6pPr>
            <a:lvl7pPr marL="914400" algn="ctr" defTabSz="2641600" rtl="0" fontAlgn="base">
              <a:spcBef>
                <a:spcPct val="0"/>
              </a:spcBef>
              <a:spcAft>
                <a:spcPct val="0"/>
              </a:spcAft>
              <a:defRPr sz="6000">
                <a:solidFill>
                  <a:schemeClr val="tx2"/>
                </a:solidFill>
                <a:latin typeface="Arial" pitchFamily="-65" charset="0"/>
              </a:defRPr>
            </a:lvl7pPr>
            <a:lvl8pPr marL="1371600" algn="ctr" defTabSz="2641600" rtl="0" fontAlgn="base">
              <a:spcBef>
                <a:spcPct val="0"/>
              </a:spcBef>
              <a:spcAft>
                <a:spcPct val="0"/>
              </a:spcAft>
              <a:defRPr sz="6000">
                <a:solidFill>
                  <a:schemeClr val="tx2"/>
                </a:solidFill>
                <a:latin typeface="Arial" pitchFamily="-65" charset="0"/>
              </a:defRPr>
            </a:lvl8pPr>
            <a:lvl9pPr marL="1828800" algn="ctr" defTabSz="2641600" rtl="0" fontAlgn="base">
              <a:spcBef>
                <a:spcPct val="0"/>
              </a:spcBef>
              <a:spcAft>
                <a:spcPct val="0"/>
              </a:spcAft>
              <a:defRPr sz="6000">
                <a:solidFill>
                  <a:schemeClr val="tx2"/>
                </a:solidFill>
                <a:latin typeface="Arial" pitchFamily="-65" charset="0"/>
              </a:defRPr>
            </a:lvl9pPr>
          </a:lstStyle>
          <a:p>
            <a:pPr>
              <a:defRPr/>
            </a:pPr>
            <a:r>
              <a:rPr lang="en-US" sz="1600" b="1" kern="0" dirty="0" err="1">
                <a:solidFill>
                  <a:srgbClr val="0257A1"/>
                </a:solidFill>
              </a:rPr>
              <a:t>DataScience</a:t>
            </a:r>
            <a:r>
              <a:rPr lang="en-US" sz="1600" b="1" kern="0" dirty="0" err="1">
                <a:solidFill>
                  <a:srgbClr val="C00000"/>
                </a:solidFill>
              </a:rPr>
              <a:t>@</a:t>
            </a:r>
            <a:r>
              <a:rPr lang="en-US" sz="1600" b="1" kern="0" dirty="0" err="1">
                <a:solidFill>
                  <a:srgbClr val="0257A1"/>
                </a:solidFill>
              </a:rPr>
              <a:t>SMU</a:t>
            </a:r>
            <a:endParaRPr lang="en-US" sz="1600" b="1" kern="0" dirty="0">
              <a:solidFill>
                <a:srgbClr val="0257A1"/>
              </a:solidFill>
            </a:endParaRPr>
          </a:p>
        </p:txBody>
      </p:sp>
      <p:pic>
        <p:nvPicPr>
          <p:cNvPr id="4" name="Picture 3"/>
          <p:cNvPicPr>
            <a:picLocks noChangeAspect="1"/>
          </p:cNvPicPr>
          <p:nvPr userDrawn="1"/>
        </p:nvPicPr>
        <p:blipFill>
          <a:blip r:embed="rId13"/>
          <a:stretch>
            <a:fillRect/>
          </a:stretch>
        </p:blipFill>
        <p:spPr>
          <a:xfrm>
            <a:off x="7017093" y="6295132"/>
            <a:ext cx="939114" cy="487561"/>
          </a:xfrm>
          <a:prstGeom prst="rect">
            <a:avLst/>
          </a:prstGeom>
        </p:spPr>
      </p:pic>
    </p:spTree>
    <p:extLst>
      <p:ext uri="{BB962C8B-B14F-4D97-AF65-F5344CB8AC3E}">
        <p14:creationId xmlns:p14="http://schemas.microsoft.com/office/powerpoint/2010/main" val="155907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hf hdr="0" ftr="0" dt="0"/>
  <p:txStyles>
    <p:titleStyle>
      <a:lvl1pPr algn="ctr" defTabSz="914400" rtl="0" eaLnBrk="1" latinLnBrk="0" hangingPunct="1">
        <a:lnSpc>
          <a:spcPct val="90000"/>
        </a:lnSpc>
        <a:spcBef>
          <a:spcPct val="0"/>
        </a:spcBef>
        <a:buNone/>
        <a:defRPr sz="4000" b="1" kern="1200">
          <a:solidFill>
            <a:schemeClr val="tx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rgbClr val="FF0000"/>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rgbClr val="002060"/>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rgbClr val="FF0000"/>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rgbClr val="002060"/>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88E72BA-E11E-4A7F-9D6C-D80601FB45B1}"/>
              </a:ext>
            </a:extLst>
          </p:cNvPr>
          <p:cNvPicPr>
            <a:picLocks noChangeAspect="1"/>
          </p:cNvPicPr>
          <p:nvPr/>
        </p:nvPicPr>
        <p:blipFill rotWithShape="1">
          <a:blip r:embed="rId3"/>
          <a:srcRect l="3382" t="25153" r="69926" b="43856"/>
          <a:stretch/>
        </p:blipFill>
        <p:spPr>
          <a:xfrm>
            <a:off x="0" y="7288"/>
            <a:ext cx="9161462" cy="6191805"/>
          </a:xfrm>
          <a:prstGeom prst="rect">
            <a:avLst/>
          </a:prstGeom>
        </p:spPr>
      </p:pic>
      <p:sp>
        <p:nvSpPr>
          <p:cNvPr id="2" name="Title 1"/>
          <p:cNvSpPr>
            <a:spLocks noGrp="1"/>
          </p:cNvSpPr>
          <p:nvPr>
            <p:ph type="ctrTitle"/>
          </p:nvPr>
        </p:nvSpPr>
        <p:spPr>
          <a:xfrm>
            <a:off x="90016" y="171368"/>
            <a:ext cx="8963967" cy="3387623"/>
          </a:xfrm>
        </p:spPr>
        <p:txBody>
          <a:bodyPr anchor="t">
            <a:noAutofit/>
          </a:bodyPr>
          <a:lstStyle/>
          <a:p>
            <a:pPr algn="l"/>
            <a:r>
              <a:rPr lang="en-US" sz="6600" dirty="0">
                <a:solidFill>
                  <a:schemeClr val="bg1"/>
                </a:solidFill>
                <a:latin typeface="Franklin Gothic Medium Cond" panose="020B0606030402020204" pitchFamily="34" charset="0"/>
              </a:rPr>
              <a:t>How Much Beer </a:t>
            </a:r>
            <a:br>
              <a:rPr lang="en-US" sz="6600" dirty="0">
                <a:solidFill>
                  <a:schemeClr val="bg1"/>
                </a:solidFill>
                <a:latin typeface="Franklin Gothic Medium Cond" panose="020B0606030402020204" pitchFamily="34" charset="0"/>
              </a:rPr>
            </a:br>
            <a:r>
              <a:rPr lang="en-US" sz="6600" dirty="0">
                <a:solidFill>
                  <a:schemeClr val="bg1"/>
                </a:solidFill>
                <a:latin typeface="Franklin Gothic Medium Cond" panose="020B0606030402020204" pitchFamily="34" charset="0"/>
              </a:rPr>
              <a:t>Do I Need to Stock?</a:t>
            </a:r>
            <a:br>
              <a:rPr lang="en-US" sz="8000" dirty="0">
                <a:solidFill>
                  <a:schemeClr val="bg1"/>
                </a:solidFill>
                <a:latin typeface="Franklin Gothic Medium Cond" panose="020B0606030402020204" pitchFamily="34" charset="0"/>
              </a:rPr>
            </a:br>
            <a:r>
              <a:rPr lang="en-US" sz="1400" dirty="0">
                <a:solidFill>
                  <a:schemeClr val="bg1"/>
                </a:solidFill>
                <a:latin typeface="Franklin Gothic Medium Cond" panose="020B0606030402020204" pitchFamily="34" charset="0"/>
              </a:rPr>
              <a:t> </a:t>
            </a:r>
            <a:br>
              <a:rPr lang="en-US" sz="1400" dirty="0">
                <a:solidFill>
                  <a:schemeClr val="bg1"/>
                </a:solidFill>
                <a:latin typeface="Franklin Gothic Medium Cond" panose="020B0606030402020204" pitchFamily="34" charset="0"/>
              </a:rPr>
            </a:br>
            <a:br>
              <a:rPr lang="en-US" sz="1400" dirty="0">
                <a:solidFill>
                  <a:schemeClr val="bg1"/>
                </a:solidFill>
                <a:latin typeface="Franklin Gothic Medium Cond" panose="020B0606030402020204" pitchFamily="34" charset="0"/>
              </a:rPr>
            </a:br>
            <a:r>
              <a:rPr lang="en-US" sz="3600" dirty="0">
                <a:solidFill>
                  <a:schemeClr val="bg1"/>
                </a:solidFill>
                <a:latin typeface="Franklin Gothic Medium Cond" panose="020B0606030402020204" pitchFamily="34" charset="0"/>
              </a:rPr>
              <a:t>An Automated Approach to </a:t>
            </a:r>
            <a:br>
              <a:rPr lang="en-US" sz="3600" dirty="0">
                <a:solidFill>
                  <a:schemeClr val="bg1"/>
                </a:solidFill>
                <a:latin typeface="Franklin Gothic Medium Cond" panose="020B0606030402020204" pitchFamily="34" charset="0"/>
              </a:rPr>
            </a:br>
            <a:r>
              <a:rPr lang="en-US" sz="3600" dirty="0">
                <a:solidFill>
                  <a:schemeClr val="bg1"/>
                </a:solidFill>
                <a:latin typeface="Franklin Gothic Medium Cond" panose="020B0606030402020204" pitchFamily="34" charset="0"/>
              </a:rPr>
              <a:t>Demand Forecasting </a:t>
            </a:r>
            <a:endParaRPr lang="en-US" dirty="0">
              <a:solidFill>
                <a:schemeClr val="bg1"/>
              </a:solidFill>
              <a:latin typeface="Franklin Gothic Medium Cond" panose="020B0606030402020204" pitchFamily="34" charset="0"/>
            </a:endParaRPr>
          </a:p>
        </p:txBody>
      </p:sp>
      <p:sp>
        <p:nvSpPr>
          <p:cNvPr id="3" name="Subtitle 2"/>
          <p:cNvSpPr>
            <a:spLocks noGrp="1"/>
          </p:cNvSpPr>
          <p:nvPr>
            <p:ph type="subTitle" idx="1"/>
          </p:nvPr>
        </p:nvSpPr>
        <p:spPr>
          <a:xfrm>
            <a:off x="90016" y="4766122"/>
            <a:ext cx="8219259" cy="798660"/>
          </a:xfrm>
        </p:spPr>
        <p:txBody>
          <a:bodyPr>
            <a:normAutofit/>
          </a:bodyPr>
          <a:lstStyle/>
          <a:p>
            <a:pPr algn="l"/>
            <a:r>
              <a:rPr lang="en-US" sz="1800" dirty="0">
                <a:solidFill>
                  <a:schemeClr val="bg1"/>
                </a:solidFill>
                <a:latin typeface="Franklin Gothic Medium Cond" panose="020B0606030402020204" pitchFamily="34" charset="0"/>
              </a:rPr>
              <a:t>Jenna Ford, Christian Nava &amp; Jonathan Tan</a:t>
            </a:r>
          </a:p>
          <a:p>
            <a:pPr algn="l"/>
            <a:r>
              <a:rPr lang="en-US" sz="1800" dirty="0">
                <a:solidFill>
                  <a:schemeClr val="bg1"/>
                </a:solidFill>
                <a:latin typeface="Franklin Gothic Medium Cond" panose="020B0606030402020204" pitchFamily="34" charset="0"/>
              </a:rPr>
              <a:t>Advisor: Dr. </a:t>
            </a:r>
            <a:r>
              <a:rPr lang="en-US" sz="1800" dirty="0" err="1">
                <a:solidFill>
                  <a:schemeClr val="bg1"/>
                </a:solidFill>
                <a:latin typeface="Franklin Gothic Medium Cond" panose="020B0606030402020204" pitchFamily="34" charset="0"/>
              </a:rPr>
              <a:t>Bivin</a:t>
            </a:r>
            <a:r>
              <a:rPr lang="en-US" sz="1800" dirty="0">
                <a:solidFill>
                  <a:schemeClr val="bg1"/>
                </a:solidFill>
                <a:latin typeface="Franklin Gothic Medium Cond" panose="020B0606030402020204" pitchFamily="34" charset="0"/>
              </a:rPr>
              <a:t> Sadler</a:t>
            </a:r>
          </a:p>
        </p:txBody>
      </p:sp>
      <p:sp>
        <p:nvSpPr>
          <p:cNvPr id="4" name="Slide Number Placeholder 3"/>
          <p:cNvSpPr>
            <a:spLocks noGrp="1"/>
          </p:cNvSpPr>
          <p:nvPr>
            <p:ph type="sldNum" sz="quarter" idx="12"/>
          </p:nvPr>
        </p:nvSpPr>
        <p:spPr/>
        <p:txBody>
          <a:bodyPr/>
          <a:lstStyle/>
          <a:p>
            <a:fld id="{38327683-8978-6B4B-9130-4A6A841F0549}" type="slidenum">
              <a:rPr lang="en-US" smtClean="0"/>
              <a:t>1</a:t>
            </a:fld>
            <a:endParaRPr lang="en-US"/>
          </a:p>
        </p:txBody>
      </p:sp>
      <p:sp>
        <p:nvSpPr>
          <p:cNvPr id="17" name="Rectangle 16">
            <a:extLst>
              <a:ext uri="{FF2B5EF4-FFF2-40B4-BE49-F238E27FC236}">
                <a16:creationId xmlns:a16="http://schemas.microsoft.com/office/drawing/2014/main" id="{CEC43AAF-97B8-40D4-BF69-8D932E94E43E}"/>
              </a:ext>
            </a:extLst>
          </p:cNvPr>
          <p:cNvSpPr/>
          <p:nvPr/>
        </p:nvSpPr>
        <p:spPr>
          <a:xfrm>
            <a:off x="225643" y="2151017"/>
            <a:ext cx="378944" cy="612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773214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White Noise</a:t>
            </a:r>
          </a:p>
        </p:txBody>
      </p:sp>
      <p:sp>
        <p:nvSpPr>
          <p:cNvPr id="4" name="Slide Number Placeholder 3"/>
          <p:cNvSpPr>
            <a:spLocks noGrp="1"/>
          </p:cNvSpPr>
          <p:nvPr>
            <p:ph type="sldNum" sz="quarter" idx="12"/>
          </p:nvPr>
        </p:nvSpPr>
        <p:spPr/>
        <p:txBody>
          <a:bodyPr/>
          <a:lstStyle/>
          <a:p>
            <a:fld id="{38327683-8978-6B4B-9130-4A6A841F0549}" type="slidenum">
              <a:rPr lang="en-US" smtClean="0"/>
              <a:t>10</a:t>
            </a:fld>
            <a:endParaRPr lang="en-US" dirty="0"/>
          </a:p>
        </p:txBody>
      </p:sp>
      <p:pic>
        <p:nvPicPr>
          <p:cNvPr id="5" name="Picture 4" descr="A close up of a logo&#10;&#10;Description automatically generated">
            <a:extLst>
              <a:ext uri="{FF2B5EF4-FFF2-40B4-BE49-F238E27FC236}">
                <a16:creationId xmlns:a16="http://schemas.microsoft.com/office/drawing/2014/main" id="{073EDCD1-B5F9-416E-BC76-413E8165DFF5}"/>
              </a:ext>
            </a:extLst>
          </p:cNvPr>
          <p:cNvPicPr>
            <a:picLocks noChangeAspect="1"/>
          </p:cNvPicPr>
          <p:nvPr/>
        </p:nvPicPr>
        <p:blipFill>
          <a:blip r:embed="rId3">
            <a:duotone>
              <a:prstClr val="black"/>
              <a:schemeClr val="tx1">
                <a:tint val="45000"/>
                <a:satMod val="400000"/>
              </a:schemeClr>
            </a:duotone>
            <a:extLst>
              <a:ext uri="{28A0092B-C50C-407E-A947-70E740481C1C}">
                <a14:useLocalDpi xmlns:a14="http://schemas.microsoft.com/office/drawing/2010/main" val="0"/>
              </a:ext>
            </a:extLst>
          </a:blip>
          <a:stretch>
            <a:fillRect/>
          </a:stretch>
        </p:blipFill>
        <p:spPr>
          <a:xfrm>
            <a:off x="3977992" y="2865131"/>
            <a:ext cx="914400" cy="914400"/>
          </a:xfrm>
          <a:prstGeom prst="rect">
            <a:avLst/>
          </a:prstGeom>
        </p:spPr>
      </p:pic>
      <p:pic>
        <p:nvPicPr>
          <p:cNvPr id="6" name="Picture 5" descr="A close up of a logo&#10;&#10;Description automatically generated">
            <a:extLst>
              <a:ext uri="{FF2B5EF4-FFF2-40B4-BE49-F238E27FC236}">
                <a16:creationId xmlns:a16="http://schemas.microsoft.com/office/drawing/2014/main" id="{612F5720-BE23-4157-ABE1-A26E7A37B3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39850" y="2865131"/>
            <a:ext cx="914400" cy="914400"/>
          </a:xfrm>
          <a:prstGeom prst="rect">
            <a:avLst/>
          </a:prstGeom>
        </p:spPr>
      </p:pic>
      <p:sp>
        <p:nvSpPr>
          <p:cNvPr id="7" name="Plus Sign 6">
            <a:extLst>
              <a:ext uri="{FF2B5EF4-FFF2-40B4-BE49-F238E27FC236}">
                <a16:creationId xmlns:a16="http://schemas.microsoft.com/office/drawing/2014/main" id="{0D5B8F91-FEAF-4B21-97AD-2615939913FA}"/>
              </a:ext>
            </a:extLst>
          </p:cNvPr>
          <p:cNvSpPr/>
          <p:nvPr/>
        </p:nvSpPr>
        <p:spPr>
          <a:xfrm>
            <a:off x="5509475" y="3093131"/>
            <a:ext cx="561600" cy="607200"/>
          </a:xfrm>
          <a:prstGeom prst="mathPlus">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80FBAD34-0805-44CC-A076-308A1E00B21F}"/>
              </a:ext>
            </a:extLst>
          </p:cNvPr>
          <p:cNvSpPr txBox="1"/>
          <p:nvPr/>
        </p:nvSpPr>
        <p:spPr>
          <a:xfrm>
            <a:off x="3918892" y="2360065"/>
            <a:ext cx="1032600" cy="369332"/>
          </a:xfrm>
          <a:prstGeom prst="rect">
            <a:avLst/>
          </a:prstGeom>
          <a:noFill/>
        </p:spPr>
        <p:txBody>
          <a:bodyPr wrap="square" rtlCol="0" anchor="ctr">
            <a:spAutoFit/>
          </a:bodyPr>
          <a:lstStyle/>
          <a:p>
            <a:pPr algn="ctr"/>
            <a:r>
              <a:rPr lang="en-US" dirty="0">
                <a:latin typeface="Franklin Gothic Medium Cond" panose="020B0606030402020204" pitchFamily="34" charset="0"/>
              </a:rPr>
              <a:t>SIGNAL</a:t>
            </a:r>
          </a:p>
        </p:txBody>
      </p:sp>
      <p:sp>
        <p:nvSpPr>
          <p:cNvPr id="9" name="TextBox 8">
            <a:extLst>
              <a:ext uri="{FF2B5EF4-FFF2-40B4-BE49-F238E27FC236}">
                <a16:creationId xmlns:a16="http://schemas.microsoft.com/office/drawing/2014/main" id="{459C2A86-A3A9-4056-AAA7-08712D79F4A7}"/>
              </a:ext>
            </a:extLst>
          </p:cNvPr>
          <p:cNvSpPr txBox="1"/>
          <p:nvPr/>
        </p:nvSpPr>
        <p:spPr>
          <a:xfrm>
            <a:off x="6921650" y="2360065"/>
            <a:ext cx="1032600" cy="369332"/>
          </a:xfrm>
          <a:prstGeom prst="rect">
            <a:avLst/>
          </a:prstGeom>
          <a:noFill/>
        </p:spPr>
        <p:txBody>
          <a:bodyPr wrap="square" rtlCol="0" anchor="ctr">
            <a:spAutoFit/>
          </a:bodyPr>
          <a:lstStyle/>
          <a:p>
            <a:pPr algn="ctr"/>
            <a:r>
              <a:rPr lang="en-US" dirty="0">
                <a:latin typeface="Franklin Gothic Medium Cond" panose="020B0606030402020204" pitchFamily="34" charset="0"/>
              </a:rPr>
              <a:t>NOISE</a:t>
            </a:r>
          </a:p>
        </p:txBody>
      </p:sp>
      <p:sp>
        <p:nvSpPr>
          <p:cNvPr id="10" name="TextBox 9">
            <a:extLst>
              <a:ext uri="{FF2B5EF4-FFF2-40B4-BE49-F238E27FC236}">
                <a16:creationId xmlns:a16="http://schemas.microsoft.com/office/drawing/2014/main" id="{C5724087-C44D-4553-A7C6-F20551E081E0}"/>
              </a:ext>
            </a:extLst>
          </p:cNvPr>
          <p:cNvSpPr txBox="1"/>
          <p:nvPr/>
        </p:nvSpPr>
        <p:spPr>
          <a:xfrm>
            <a:off x="3779542" y="3983112"/>
            <a:ext cx="1311300" cy="923330"/>
          </a:xfrm>
          <a:prstGeom prst="rect">
            <a:avLst/>
          </a:prstGeom>
          <a:noFill/>
        </p:spPr>
        <p:txBody>
          <a:bodyPr wrap="square" rtlCol="0" anchor="ctr">
            <a:spAutoFit/>
          </a:bodyPr>
          <a:lstStyle/>
          <a:p>
            <a:pPr algn="ctr"/>
            <a:r>
              <a:rPr lang="en-US" dirty="0">
                <a:latin typeface="Franklin Gothic Medium Cond" panose="020B0606030402020204" pitchFamily="34" charset="0"/>
              </a:rPr>
              <a:t>What we can model &amp; predict</a:t>
            </a:r>
          </a:p>
        </p:txBody>
      </p:sp>
      <p:sp>
        <p:nvSpPr>
          <p:cNvPr id="11" name="TextBox 10">
            <a:extLst>
              <a:ext uri="{FF2B5EF4-FFF2-40B4-BE49-F238E27FC236}">
                <a16:creationId xmlns:a16="http://schemas.microsoft.com/office/drawing/2014/main" id="{54C65FDC-9341-4965-970F-1234276D8FE0}"/>
              </a:ext>
            </a:extLst>
          </p:cNvPr>
          <p:cNvSpPr txBox="1"/>
          <p:nvPr/>
        </p:nvSpPr>
        <p:spPr>
          <a:xfrm>
            <a:off x="6765577" y="3986735"/>
            <a:ext cx="1462945" cy="646331"/>
          </a:xfrm>
          <a:prstGeom prst="rect">
            <a:avLst/>
          </a:prstGeom>
          <a:noFill/>
        </p:spPr>
        <p:txBody>
          <a:bodyPr wrap="square" rtlCol="0" anchor="ctr">
            <a:spAutoFit/>
          </a:bodyPr>
          <a:lstStyle/>
          <a:p>
            <a:pPr algn="ctr"/>
            <a:r>
              <a:rPr lang="en-US" dirty="0">
                <a:latin typeface="Franklin Gothic Medium Cond" panose="020B0606030402020204" pitchFamily="34" charset="0"/>
              </a:rPr>
              <a:t>What we cannot predict</a:t>
            </a:r>
          </a:p>
        </p:txBody>
      </p:sp>
      <p:sp>
        <p:nvSpPr>
          <p:cNvPr id="12" name="TextBox 11">
            <a:extLst>
              <a:ext uri="{FF2B5EF4-FFF2-40B4-BE49-F238E27FC236}">
                <a16:creationId xmlns:a16="http://schemas.microsoft.com/office/drawing/2014/main" id="{9E9F2AF5-20CD-4496-949B-DF9E5EDC8940}"/>
              </a:ext>
            </a:extLst>
          </p:cNvPr>
          <p:cNvSpPr txBox="1"/>
          <p:nvPr/>
        </p:nvSpPr>
        <p:spPr>
          <a:xfrm>
            <a:off x="593968" y="2858122"/>
            <a:ext cx="1656863" cy="1077218"/>
          </a:xfrm>
          <a:prstGeom prst="rect">
            <a:avLst/>
          </a:prstGeom>
          <a:noFill/>
        </p:spPr>
        <p:txBody>
          <a:bodyPr wrap="square" rtlCol="0" anchor="ctr">
            <a:spAutoFit/>
          </a:bodyPr>
          <a:lstStyle/>
          <a:p>
            <a:r>
              <a:rPr lang="en-US" sz="3200" dirty="0">
                <a:latin typeface="Franklin Gothic Medium Cond" panose="020B0606030402020204" pitchFamily="34" charset="0"/>
              </a:rPr>
              <a:t>TIME </a:t>
            </a:r>
          </a:p>
          <a:p>
            <a:r>
              <a:rPr lang="en-US" sz="3200" dirty="0">
                <a:latin typeface="Franklin Gothic Medium Cond" panose="020B0606030402020204" pitchFamily="34" charset="0"/>
              </a:rPr>
              <a:t>SERIES</a:t>
            </a:r>
          </a:p>
        </p:txBody>
      </p:sp>
      <p:sp>
        <p:nvSpPr>
          <p:cNvPr id="13" name="Equals 12">
            <a:extLst>
              <a:ext uri="{FF2B5EF4-FFF2-40B4-BE49-F238E27FC236}">
                <a16:creationId xmlns:a16="http://schemas.microsoft.com/office/drawing/2014/main" id="{FBB2BE49-2B09-41E1-B54B-E851E9319C98}"/>
              </a:ext>
            </a:extLst>
          </p:cNvPr>
          <p:cNvSpPr/>
          <p:nvPr/>
        </p:nvSpPr>
        <p:spPr>
          <a:xfrm>
            <a:off x="2584773" y="3135658"/>
            <a:ext cx="561600" cy="578160"/>
          </a:xfrm>
          <a:prstGeom prst="mathEqual">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56437759"/>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Models</a:t>
            </a:r>
          </a:p>
        </p:txBody>
      </p:sp>
      <p:sp>
        <p:nvSpPr>
          <p:cNvPr id="3" name="Content Placeholder 2"/>
          <p:cNvSpPr>
            <a:spLocks noGrp="1"/>
          </p:cNvSpPr>
          <p:nvPr>
            <p:ph idx="1"/>
          </p:nvPr>
        </p:nvSpPr>
        <p:spPr/>
        <p:txBody>
          <a:bodyPr/>
          <a:lstStyle/>
          <a:p>
            <a:r>
              <a:rPr lang="en-US" dirty="0"/>
              <a:t>Traditional time series models</a:t>
            </a:r>
          </a:p>
          <a:p>
            <a:r>
              <a:rPr lang="en-US" dirty="0"/>
              <a:t>Deep learning models</a:t>
            </a:r>
          </a:p>
          <a:p>
            <a:r>
              <a:rPr lang="en-US" dirty="0"/>
              <a:t>List of models with pictures</a:t>
            </a:r>
          </a:p>
          <a:p>
            <a:endParaRPr lang="en-US" dirty="0"/>
          </a:p>
          <a:p>
            <a:endParaRPr lang="en-US" dirty="0"/>
          </a:p>
        </p:txBody>
      </p:sp>
      <p:sp>
        <p:nvSpPr>
          <p:cNvPr id="4" name="Slide Number Placeholder 3"/>
          <p:cNvSpPr>
            <a:spLocks noGrp="1"/>
          </p:cNvSpPr>
          <p:nvPr>
            <p:ph type="sldNum" sz="quarter" idx="12"/>
          </p:nvPr>
        </p:nvSpPr>
        <p:spPr/>
        <p:txBody>
          <a:bodyPr/>
          <a:lstStyle/>
          <a:p>
            <a:fld id="{38327683-8978-6B4B-9130-4A6A841F0549}" type="slidenum">
              <a:rPr lang="en-US" smtClean="0"/>
              <a:t>11</a:t>
            </a:fld>
            <a:endParaRPr lang="en-US" dirty="0"/>
          </a:p>
        </p:txBody>
      </p:sp>
    </p:spTree>
    <p:extLst>
      <p:ext uri="{BB962C8B-B14F-4D97-AF65-F5344CB8AC3E}">
        <p14:creationId xmlns:p14="http://schemas.microsoft.com/office/powerpoint/2010/main" val="1317524030"/>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8327683-8978-6B4B-9130-4A6A841F0549}" type="slidenum">
              <a:rPr lang="en-US" smtClean="0"/>
              <a:t>12</a:t>
            </a:fld>
            <a:endParaRPr lang="en-US" dirty="0"/>
          </a:p>
        </p:txBody>
      </p:sp>
      <p:sp>
        <p:nvSpPr>
          <p:cNvPr id="8" name="Rectangle 7">
            <a:extLst>
              <a:ext uri="{FF2B5EF4-FFF2-40B4-BE49-F238E27FC236}">
                <a16:creationId xmlns:a16="http://schemas.microsoft.com/office/drawing/2014/main" id="{371467D2-A8B3-4E81-9218-88E86498A3B4}"/>
              </a:ext>
            </a:extLst>
          </p:cNvPr>
          <p:cNvSpPr/>
          <p:nvPr/>
        </p:nvSpPr>
        <p:spPr>
          <a:xfrm>
            <a:off x="1290161" y="2695818"/>
            <a:ext cx="2402755" cy="1337171"/>
          </a:xfrm>
          <a:prstGeom prst="rect">
            <a:avLst/>
          </a:prstGeom>
          <a:solidFill>
            <a:srgbClr val="4472C4">
              <a:alpha val="30196"/>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BA311102-1BD0-444A-B376-19971D96BC20}"/>
              </a:ext>
            </a:extLst>
          </p:cNvPr>
          <p:cNvSpPr/>
          <p:nvPr/>
        </p:nvSpPr>
        <p:spPr>
          <a:xfrm>
            <a:off x="1302581" y="2690293"/>
            <a:ext cx="3423503" cy="1406919"/>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10" name="Rectangle 9">
            <a:extLst>
              <a:ext uri="{FF2B5EF4-FFF2-40B4-BE49-F238E27FC236}">
                <a16:creationId xmlns:a16="http://schemas.microsoft.com/office/drawing/2014/main" id="{1C4FB1A1-0502-4034-B654-4E5D30303206}"/>
              </a:ext>
            </a:extLst>
          </p:cNvPr>
          <p:cNvSpPr/>
          <p:nvPr/>
        </p:nvSpPr>
        <p:spPr>
          <a:xfrm>
            <a:off x="1295052" y="2691999"/>
            <a:ext cx="2233613" cy="1340990"/>
          </a:xfrm>
          <a:prstGeom prst="rect">
            <a:avLst/>
          </a:prstGeom>
          <a:solidFill>
            <a:srgbClr val="FFC000">
              <a:alpha val="30196"/>
            </a:srgb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11" name="Rectangle 10">
            <a:extLst>
              <a:ext uri="{FF2B5EF4-FFF2-40B4-BE49-F238E27FC236}">
                <a16:creationId xmlns:a16="http://schemas.microsoft.com/office/drawing/2014/main" id="{E36534FC-CDC0-490B-B99E-0463178E8B52}"/>
              </a:ext>
            </a:extLst>
          </p:cNvPr>
          <p:cNvSpPr/>
          <p:nvPr/>
        </p:nvSpPr>
        <p:spPr>
          <a:xfrm>
            <a:off x="3533553" y="2692000"/>
            <a:ext cx="1123824" cy="1340990"/>
          </a:xfrm>
          <a:prstGeom prst="rect">
            <a:avLst/>
          </a:prstGeom>
          <a:solidFill>
            <a:srgbClr val="A9D18E">
              <a:alpha val="6980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sp>
        <p:nvSpPr>
          <p:cNvPr id="12" name="Rectangle 11">
            <a:extLst>
              <a:ext uri="{FF2B5EF4-FFF2-40B4-BE49-F238E27FC236}">
                <a16:creationId xmlns:a16="http://schemas.microsoft.com/office/drawing/2014/main" id="{2D643DE1-3C7D-4F44-84AD-AC42D7007B2C}"/>
              </a:ext>
            </a:extLst>
          </p:cNvPr>
          <p:cNvSpPr/>
          <p:nvPr/>
        </p:nvSpPr>
        <p:spPr>
          <a:xfrm>
            <a:off x="1290164" y="2245135"/>
            <a:ext cx="3367724" cy="442913"/>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5177FD99-6763-4022-92CD-BD1A49D7C07D}"/>
              </a:ext>
            </a:extLst>
          </p:cNvPr>
          <p:cNvSpPr txBox="1"/>
          <p:nvPr/>
        </p:nvSpPr>
        <p:spPr>
          <a:xfrm>
            <a:off x="2044455" y="2281925"/>
            <a:ext cx="989814" cy="369332"/>
          </a:xfrm>
          <a:prstGeom prst="rect">
            <a:avLst/>
          </a:prstGeom>
          <a:noFill/>
        </p:spPr>
        <p:txBody>
          <a:bodyPr wrap="square" rtlCol="0">
            <a:spAutoFit/>
          </a:bodyPr>
          <a:lstStyle/>
          <a:p>
            <a:pPr algn="ctr"/>
            <a:r>
              <a:rPr lang="en-US" dirty="0">
                <a:solidFill>
                  <a:schemeClr val="bg1"/>
                </a:solidFill>
                <a:latin typeface="Franklin Gothic Medium Cond" panose="020B0606030402020204" pitchFamily="34" charset="0"/>
              </a:rPr>
              <a:t>Dropped</a:t>
            </a:r>
          </a:p>
        </p:txBody>
      </p:sp>
      <p:sp>
        <p:nvSpPr>
          <p:cNvPr id="14" name="Rectangle 13">
            <a:extLst>
              <a:ext uri="{FF2B5EF4-FFF2-40B4-BE49-F238E27FC236}">
                <a16:creationId xmlns:a16="http://schemas.microsoft.com/office/drawing/2014/main" id="{286FAC41-66A8-42E5-ACC5-236800EB09A1}"/>
              </a:ext>
            </a:extLst>
          </p:cNvPr>
          <p:cNvSpPr/>
          <p:nvPr/>
        </p:nvSpPr>
        <p:spPr>
          <a:xfrm>
            <a:off x="1295562" y="2245135"/>
            <a:ext cx="2233613" cy="442913"/>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lumMod val="50000"/>
                  </a:schemeClr>
                </a:solidFill>
                <a:latin typeface="Franklin Gothic Medium Cond" panose="020B0606030402020204" pitchFamily="34" charset="0"/>
              </a:rPr>
              <a:t>Training Set</a:t>
            </a:r>
          </a:p>
        </p:txBody>
      </p:sp>
      <p:sp>
        <p:nvSpPr>
          <p:cNvPr id="15" name="Rectangle 14">
            <a:extLst>
              <a:ext uri="{FF2B5EF4-FFF2-40B4-BE49-F238E27FC236}">
                <a16:creationId xmlns:a16="http://schemas.microsoft.com/office/drawing/2014/main" id="{60AD0960-FAE2-4DBA-8FEA-5989948A3595}"/>
              </a:ext>
            </a:extLst>
          </p:cNvPr>
          <p:cNvSpPr/>
          <p:nvPr/>
        </p:nvSpPr>
        <p:spPr>
          <a:xfrm>
            <a:off x="3529175" y="2245136"/>
            <a:ext cx="1128712" cy="442913"/>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6">
                    <a:lumMod val="50000"/>
                  </a:schemeClr>
                </a:solidFill>
                <a:latin typeface="Franklin Gothic Medium Cond" panose="020B0606030402020204" pitchFamily="34" charset="0"/>
              </a:rPr>
              <a:t>Forecast</a:t>
            </a:r>
          </a:p>
        </p:txBody>
      </p:sp>
      <p:sp>
        <p:nvSpPr>
          <p:cNvPr id="16" name="Left Brace 15">
            <a:extLst>
              <a:ext uri="{FF2B5EF4-FFF2-40B4-BE49-F238E27FC236}">
                <a16:creationId xmlns:a16="http://schemas.microsoft.com/office/drawing/2014/main" id="{E818CD63-2C62-4F5D-9B2F-D5627EF5B61A}"/>
              </a:ext>
            </a:extLst>
          </p:cNvPr>
          <p:cNvSpPr/>
          <p:nvPr/>
        </p:nvSpPr>
        <p:spPr>
          <a:xfrm rot="5400000">
            <a:off x="2293237" y="977805"/>
            <a:ext cx="227464" cy="2233613"/>
          </a:xfrm>
          <a:prstGeom prst="leftBrace">
            <a:avLst>
              <a:gd name="adj1" fmla="val 106333"/>
              <a:gd name="adj2" fmla="val 50000"/>
            </a:avLst>
          </a:prstGeom>
          <a:noFill/>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Left Brace 16">
            <a:extLst>
              <a:ext uri="{FF2B5EF4-FFF2-40B4-BE49-F238E27FC236}">
                <a16:creationId xmlns:a16="http://schemas.microsoft.com/office/drawing/2014/main" id="{1071C165-E8BC-4CA3-B4FC-CB837D49F08B}"/>
              </a:ext>
            </a:extLst>
          </p:cNvPr>
          <p:cNvSpPr/>
          <p:nvPr/>
        </p:nvSpPr>
        <p:spPr>
          <a:xfrm rot="5400000">
            <a:off x="4006326" y="1556784"/>
            <a:ext cx="169010" cy="1134111"/>
          </a:xfrm>
          <a:prstGeom prst="leftBrace">
            <a:avLst>
              <a:gd name="adj1" fmla="val 106333"/>
              <a:gd name="adj2" fmla="val 50000"/>
            </a:avLst>
          </a:prstGeom>
          <a:noFill/>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AF2BDB49-C3FE-407F-A0C4-5CC91ACFAA92}"/>
              </a:ext>
            </a:extLst>
          </p:cNvPr>
          <p:cNvSpPr txBox="1"/>
          <p:nvPr/>
        </p:nvSpPr>
        <p:spPr>
          <a:xfrm>
            <a:off x="1931572" y="1643514"/>
            <a:ext cx="954384" cy="369332"/>
          </a:xfrm>
          <a:prstGeom prst="rect">
            <a:avLst/>
          </a:prstGeom>
          <a:noFill/>
        </p:spPr>
        <p:txBody>
          <a:bodyPr wrap="square" rtlCol="0">
            <a:spAutoFit/>
          </a:bodyPr>
          <a:lstStyle/>
          <a:p>
            <a:pPr algn="ctr"/>
            <a:r>
              <a:rPr lang="en-US" dirty="0">
                <a:solidFill>
                  <a:schemeClr val="tx1">
                    <a:lumMod val="65000"/>
                    <a:lumOff val="35000"/>
                  </a:schemeClr>
                </a:solidFill>
                <a:latin typeface="Franklin Gothic Medium Cond" panose="020B0606030402020204" pitchFamily="34" charset="0"/>
              </a:rPr>
              <a:t>window</a:t>
            </a:r>
          </a:p>
        </p:txBody>
      </p:sp>
      <p:sp>
        <p:nvSpPr>
          <p:cNvPr id="19" name="TextBox 18">
            <a:extLst>
              <a:ext uri="{FF2B5EF4-FFF2-40B4-BE49-F238E27FC236}">
                <a16:creationId xmlns:a16="http://schemas.microsoft.com/office/drawing/2014/main" id="{4A1502EA-C8AE-494F-AC02-BCE31E055136}"/>
              </a:ext>
            </a:extLst>
          </p:cNvPr>
          <p:cNvSpPr txBox="1"/>
          <p:nvPr/>
        </p:nvSpPr>
        <p:spPr>
          <a:xfrm>
            <a:off x="3615044" y="1643514"/>
            <a:ext cx="954384" cy="369332"/>
          </a:xfrm>
          <a:prstGeom prst="rect">
            <a:avLst/>
          </a:prstGeom>
          <a:noFill/>
        </p:spPr>
        <p:txBody>
          <a:bodyPr wrap="square" rtlCol="0">
            <a:spAutoFit/>
          </a:bodyPr>
          <a:lstStyle/>
          <a:p>
            <a:pPr algn="ctr"/>
            <a:r>
              <a:rPr lang="en-US" dirty="0">
                <a:solidFill>
                  <a:schemeClr val="tx1">
                    <a:lumMod val="65000"/>
                    <a:lumOff val="35000"/>
                  </a:schemeClr>
                </a:solidFill>
                <a:latin typeface="Franklin Gothic Medium Cond" panose="020B0606030402020204" pitchFamily="34" charset="0"/>
              </a:rPr>
              <a:t>horizon</a:t>
            </a:r>
          </a:p>
        </p:txBody>
      </p:sp>
      <p:grpSp>
        <p:nvGrpSpPr>
          <p:cNvPr id="20" name="Group 19">
            <a:extLst>
              <a:ext uri="{FF2B5EF4-FFF2-40B4-BE49-F238E27FC236}">
                <a16:creationId xmlns:a16="http://schemas.microsoft.com/office/drawing/2014/main" id="{C0B27073-FFD4-422A-9368-C74668114AB3}"/>
              </a:ext>
            </a:extLst>
          </p:cNvPr>
          <p:cNvGrpSpPr/>
          <p:nvPr/>
        </p:nvGrpSpPr>
        <p:grpSpPr>
          <a:xfrm>
            <a:off x="568052" y="4461083"/>
            <a:ext cx="4058469" cy="261610"/>
            <a:chOff x="725068" y="3999714"/>
            <a:chExt cx="4058469" cy="261610"/>
          </a:xfrm>
        </p:grpSpPr>
        <p:sp>
          <p:nvSpPr>
            <p:cNvPr id="21" name="Rectangle 20">
              <a:extLst>
                <a:ext uri="{FF2B5EF4-FFF2-40B4-BE49-F238E27FC236}">
                  <a16:creationId xmlns:a16="http://schemas.microsoft.com/office/drawing/2014/main" id="{4ACCB07D-D22D-4C8D-9B8E-1FC87C3C2AFC}"/>
                </a:ext>
              </a:extLst>
            </p:cNvPr>
            <p:cNvSpPr/>
            <p:nvPr/>
          </p:nvSpPr>
          <p:spPr>
            <a:xfrm>
              <a:off x="1415813" y="4069084"/>
              <a:ext cx="2240280" cy="122871"/>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22" name="Rectangle 21">
              <a:extLst>
                <a:ext uri="{FF2B5EF4-FFF2-40B4-BE49-F238E27FC236}">
                  <a16:creationId xmlns:a16="http://schemas.microsoft.com/office/drawing/2014/main" id="{13E36B99-5524-4A0B-8B13-A589E5F7A57D}"/>
                </a:ext>
              </a:extLst>
            </p:cNvPr>
            <p:cNvSpPr/>
            <p:nvPr/>
          </p:nvSpPr>
          <p:spPr>
            <a:xfrm>
              <a:off x="3656092" y="4069085"/>
              <a:ext cx="1127445" cy="122871"/>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sp>
          <p:nvSpPr>
            <p:cNvPr id="23" name="TextBox 22">
              <a:extLst>
                <a:ext uri="{FF2B5EF4-FFF2-40B4-BE49-F238E27FC236}">
                  <a16:creationId xmlns:a16="http://schemas.microsoft.com/office/drawing/2014/main" id="{B2584531-ECBA-44C6-A2EF-D62105CAE559}"/>
                </a:ext>
              </a:extLst>
            </p:cNvPr>
            <p:cNvSpPr txBox="1"/>
            <p:nvPr/>
          </p:nvSpPr>
          <p:spPr>
            <a:xfrm>
              <a:off x="725068" y="3999714"/>
              <a:ext cx="722113" cy="261610"/>
            </a:xfrm>
            <a:prstGeom prst="rect">
              <a:avLst/>
            </a:prstGeom>
            <a:noFill/>
          </p:spPr>
          <p:txBody>
            <a:bodyPr wrap="square" rtlCol="0">
              <a:spAutoFit/>
            </a:bodyPr>
            <a:lstStyle/>
            <a:p>
              <a:pPr algn="ctr"/>
              <a:r>
                <a:rPr lang="en-US" sz="1100" dirty="0">
                  <a:solidFill>
                    <a:schemeClr val="tx1">
                      <a:lumMod val="65000"/>
                      <a:lumOff val="35000"/>
                    </a:schemeClr>
                  </a:solidFill>
                  <a:latin typeface="Franklin Gothic Medium Cond" panose="020B0606030402020204" pitchFamily="34" charset="0"/>
                </a:rPr>
                <a:t>Window 1</a:t>
              </a:r>
            </a:p>
          </p:txBody>
        </p:sp>
      </p:grpSp>
      <p:grpSp>
        <p:nvGrpSpPr>
          <p:cNvPr id="24" name="Group 23">
            <a:extLst>
              <a:ext uri="{FF2B5EF4-FFF2-40B4-BE49-F238E27FC236}">
                <a16:creationId xmlns:a16="http://schemas.microsoft.com/office/drawing/2014/main" id="{537E1B51-531D-4485-930F-950DFE923FB5}"/>
              </a:ext>
            </a:extLst>
          </p:cNvPr>
          <p:cNvGrpSpPr/>
          <p:nvPr/>
        </p:nvGrpSpPr>
        <p:grpSpPr>
          <a:xfrm>
            <a:off x="568052" y="4613483"/>
            <a:ext cx="4210869" cy="261610"/>
            <a:chOff x="725068" y="4152114"/>
            <a:chExt cx="4210869" cy="261610"/>
          </a:xfrm>
        </p:grpSpPr>
        <p:sp>
          <p:nvSpPr>
            <p:cNvPr id="25" name="Rectangle 24">
              <a:extLst>
                <a:ext uri="{FF2B5EF4-FFF2-40B4-BE49-F238E27FC236}">
                  <a16:creationId xmlns:a16="http://schemas.microsoft.com/office/drawing/2014/main" id="{7A64C535-E182-49CB-BA73-7F02FA68F34C}"/>
                </a:ext>
              </a:extLst>
            </p:cNvPr>
            <p:cNvSpPr/>
            <p:nvPr/>
          </p:nvSpPr>
          <p:spPr>
            <a:xfrm>
              <a:off x="1568213" y="4221484"/>
              <a:ext cx="2240280" cy="122871"/>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26" name="Rectangle 25">
              <a:extLst>
                <a:ext uri="{FF2B5EF4-FFF2-40B4-BE49-F238E27FC236}">
                  <a16:creationId xmlns:a16="http://schemas.microsoft.com/office/drawing/2014/main" id="{FB7212F0-7EB7-430A-BC2C-834486FD2731}"/>
                </a:ext>
              </a:extLst>
            </p:cNvPr>
            <p:cNvSpPr/>
            <p:nvPr/>
          </p:nvSpPr>
          <p:spPr>
            <a:xfrm>
              <a:off x="3808492" y="4221485"/>
              <a:ext cx="1127445" cy="122871"/>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sp>
          <p:nvSpPr>
            <p:cNvPr id="27" name="TextBox 26">
              <a:extLst>
                <a:ext uri="{FF2B5EF4-FFF2-40B4-BE49-F238E27FC236}">
                  <a16:creationId xmlns:a16="http://schemas.microsoft.com/office/drawing/2014/main" id="{F2802C11-EA2A-4F6D-B216-A86CBA67C0DD}"/>
                </a:ext>
              </a:extLst>
            </p:cNvPr>
            <p:cNvSpPr txBox="1"/>
            <p:nvPr/>
          </p:nvSpPr>
          <p:spPr>
            <a:xfrm>
              <a:off x="725068" y="4152114"/>
              <a:ext cx="722113" cy="261610"/>
            </a:xfrm>
            <a:prstGeom prst="rect">
              <a:avLst/>
            </a:prstGeom>
            <a:noFill/>
          </p:spPr>
          <p:txBody>
            <a:bodyPr wrap="square" rtlCol="0">
              <a:spAutoFit/>
            </a:bodyPr>
            <a:lstStyle/>
            <a:p>
              <a:pPr algn="ctr"/>
              <a:r>
                <a:rPr lang="en-US" sz="1100" dirty="0">
                  <a:solidFill>
                    <a:schemeClr val="tx1">
                      <a:lumMod val="65000"/>
                      <a:lumOff val="35000"/>
                    </a:schemeClr>
                  </a:solidFill>
                  <a:latin typeface="Franklin Gothic Medium Cond" panose="020B0606030402020204" pitchFamily="34" charset="0"/>
                </a:rPr>
                <a:t>Window 2</a:t>
              </a:r>
            </a:p>
          </p:txBody>
        </p:sp>
        <p:sp>
          <p:nvSpPr>
            <p:cNvPr id="28" name="Rectangle 27">
              <a:extLst>
                <a:ext uri="{FF2B5EF4-FFF2-40B4-BE49-F238E27FC236}">
                  <a16:creationId xmlns:a16="http://schemas.microsoft.com/office/drawing/2014/main" id="{08B6942D-75A6-45A2-B23B-75A390DC7FC8}"/>
                </a:ext>
              </a:extLst>
            </p:cNvPr>
            <p:cNvSpPr/>
            <p:nvPr/>
          </p:nvSpPr>
          <p:spPr>
            <a:xfrm>
              <a:off x="1415812" y="4221483"/>
              <a:ext cx="140573" cy="122871"/>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grpSp>
      <p:grpSp>
        <p:nvGrpSpPr>
          <p:cNvPr id="29" name="Group 28">
            <a:extLst>
              <a:ext uri="{FF2B5EF4-FFF2-40B4-BE49-F238E27FC236}">
                <a16:creationId xmlns:a16="http://schemas.microsoft.com/office/drawing/2014/main" id="{B1A4CFBA-A5F7-41BE-B7AF-112A817DDCA4}"/>
              </a:ext>
            </a:extLst>
          </p:cNvPr>
          <p:cNvGrpSpPr/>
          <p:nvPr/>
        </p:nvGrpSpPr>
        <p:grpSpPr>
          <a:xfrm>
            <a:off x="558036" y="4765883"/>
            <a:ext cx="4373285" cy="261610"/>
            <a:chOff x="725068" y="4304514"/>
            <a:chExt cx="4363269" cy="261610"/>
          </a:xfrm>
        </p:grpSpPr>
        <p:sp>
          <p:nvSpPr>
            <p:cNvPr id="30" name="Rectangle 29">
              <a:extLst>
                <a:ext uri="{FF2B5EF4-FFF2-40B4-BE49-F238E27FC236}">
                  <a16:creationId xmlns:a16="http://schemas.microsoft.com/office/drawing/2014/main" id="{EAB098AA-0F4A-43FF-8586-01220E26BB68}"/>
                </a:ext>
              </a:extLst>
            </p:cNvPr>
            <p:cNvSpPr/>
            <p:nvPr/>
          </p:nvSpPr>
          <p:spPr>
            <a:xfrm>
              <a:off x="1720613" y="4373884"/>
              <a:ext cx="2240280" cy="122871"/>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31" name="Rectangle 30">
              <a:extLst>
                <a:ext uri="{FF2B5EF4-FFF2-40B4-BE49-F238E27FC236}">
                  <a16:creationId xmlns:a16="http://schemas.microsoft.com/office/drawing/2014/main" id="{1CDEC1D3-A538-4961-A0C2-F2DC890A303C}"/>
                </a:ext>
              </a:extLst>
            </p:cNvPr>
            <p:cNvSpPr/>
            <p:nvPr/>
          </p:nvSpPr>
          <p:spPr>
            <a:xfrm>
              <a:off x="3960892" y="4373885"/>
              <a:ext cx="1127445" cy="122871"/>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sp>
          <p:nvSpPr>
            <p:cNvPr id="32" name="TextBox 31">
              <a:extLst>
                <a:ext uri="{FF2B5EF4-FFF2-40B4-BE49-F238E27FC236}">
                  <a16:creationId xmlns:a16="http://schemas.microsoft.com/office/drawing/2014/main" id="{A68BC155-4514-4844-A21A-96CE0A8B1DB0}"/>
                </a:ext>
              </a:extLst>
            </p:cNvPr>
            <p:cNvSpPr txBox="1"/>
            <p:nvPr/>
          </p:nvSpPr>
          <p:spPr>
            <a:xfrm>
              <a:off x="725068" y="4304514"/>
              <a:ext cx="722113" cy="261610"/>
            </a:xfrm>
            <a:prstGeom prst="rect">
              <a:avLst/>
            </a:prstGeom>
            <a:noFill/>
          </p:spPr>
          <p:txBody>
            <a:bodyPr wrap="square" rtlCol="0">
              <a:spAutoFit/>
            </a:bodyPr>
            <a:lstStyle/>
            <a:p>
              <a:pPr algn="ctr"/>
              <a:r>
                <a:rPr lang="en-US" sz="1100" dirty="0">
                  <a:solidFill>
                    <a:schemeClr val="tx1">
                      <a:lumMod val="65000"/>
                      <a:lumOff val="35000"/>
                    </a:schemeClr>
                  </a:solidFill>
                  <a:latin typeface="Franklin Gothic Medium Cond" panose="020B0606030402020204" pitchFamily="34" charset="0"/>
                </a:rPr>
                <a:t>Window 3</a:t>
              </a:r>
            </a:p>
          </p:txBody>
        </p:sp>
        <p:sp>
          <p:nvSpPr>
            <p:cNvPr id="33" name="Rectangle 32">
              <a:extLst>
                <a:ext uri="{FF2B5EF4-FFF2-40B4-BE49-F238E27FC236}">
                  <a16:creationId xmlns:a16="http://schemas.microsoft.com/office/drawing/2014/main" id="{81D5822E-0F11-4583-83FC-5E59E15FD5CF}"/>
                </a:ext>
              </a:extLst>
            </p:cNvPr>
            <p:cNvSpPr/>
            <p:nvPr/>
          </p:nvSpPr>
          <p:spPr>
            <a:xfrm>
              <a:off x="1424223" y="4373883"/>
              <a:ext cx="284563" cy="122871"/>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grpSp>
      <p:grpSp>
        <p:nvGrpSpPr>
          <p:cNvPr id="34" name="Group 33">
            <a:extLst>
              <a:ext uri="{FF2B5EF4-FFF2-40B4-BE49-F238E27FC236}">
                <a16:creationId xmlns:a16="http://schemas.microsoft.com/office/drawing/2014/main" id="{C63CF530-4311-4D66-8274-A163DCF9CE9C}"/>
              </a:ext>
            </a:extLst>
          </p:cNvPr>
          <p:cNvGrpSpPr/>
          <p:nvPr/>
        </p:nvGrpSpPr>
        <p:grpSpPr>
          <a:xfrm>
            <a:off x="568052" y="4918283"/>
            <a:ext cx="4515669" cy="261610"/>
            <a:chOff x="725068" y="4456914"/>
            <a:chExt cx="4515669" cy="261610"/>
          </a:xfrm>
        </p:grpSpPr>
        <p:sp>
          <p:nvSpPr>
            <p:cNvPr id="35" name="Rectangle 34">
              <a:extLst>
                <a:ext uri="{FF2B5EF4-FFF2-40B4-BE49-F238E27FC236}">
                  <a16:creationId xmlns:a16="http://schemas.microsoft.com/office/drawing/2014/main" id="{45C4EB34-5024-48FB-A31B-9D969A42918B}"/>
                </a:ext>
              </a:extLst>
            </p:cNvPr>
            <p:cNvSpPr/>
            <p:nvPr/>
          </p:nvSpPr>
          <p:spPr>
            <a:xfrm>
              <a:off x="1873013" y="4526284"/>
              <a:ext cx="2240280" cy="122871"/>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36" name="Rectangle 35">
              <a:extLst>
                <a:ext uri="{FF2B5EF4-FFF2-40B4-BE49-F238E27FC236}">
                  <a16:creationId xmlns:a16="http://schemas.microsoft.com/office/drawing/2014/main" id="{EB6CEA9D-1035-46C3-9644-4EDA9B9268AA}"/>
                </a:ext>
              </a:extLst>
            </p:cNvPr>
            <p:cNvSpPr/>
            <p:nvPr/>
          </p:nvSpPr>
          <p:spPr>
            <a:xfrm>
              <a:off x="4113292" y="4526285"/>
              <a:ext cx="1127445" cy="122871"/>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sp>
          <p:nvSpPr>
            <p:cNvPr id="37" name="TextBox 36">
              <a:extLst>
                <a:ext uri="{FF2B5EF4-FFF2-40B4-BE49-F238E27FC236}">
                  <a16:creationId xmlns:a16="http://schemas.microsoft.com/office/drawing/2014/main" id="{7A175ED4-4258-41A0-8646-DDC63892EB76}"/>
                </a:ext>
              </a:extLst>
            </p:cNvPr>
            <p:cNvSpPr txBox="1"/>
            <p:nvPr/>
          </p:nvSpPr>
          <p:spPr>
            <a:xfrm>
              <a:off x="725068" y="4456914"/>
              <a:ext cx="722113" cy="261610"/>
            </a:xfrm>
            <a:prstGeom prst="rect">
              <a:avLst/>
            </a:prstGeom>
            <a:noFill/>
          </p:spPr>
          <p:txBody>
            <a:bodyPr wrap="square" rtlCol="0">
              <a:spAutoFit/>
            </a:bodyPr>
            <a:lstStyle/>
            <a:p>
              <a:pPr algn="ctr"/>
              <a:r>
                <a:rPr lang="en-US" sz="1100" dirty="0">
                  <a:solidFill>
                    <a:schemeClr val="tx1">
                      <a:lumMod val="65000"/>
                      <a:lumOff val="35000"/>
                    </a:schemeClr>
                  </a:solidFill>
                  <a:latin typeface="Franklin Gothic Medium Cond" panose="020B0606030402020204" pitchFamily="34" charset="0"/>
                </a:rPr>
                <a:t>Window 4</a:t>
              </a:r>
            </a:p>
          </p:txBody>
        </p:sp>
        <p:sp>
          <p:nvSpPr>
            <p:cNvPr id="38" name="Rectangle 37">
              <a:extLst>
                <a:ext uri="{FF2B5EF4-FFF2-40B4-BE49-F238E27FC236}">
                  <a16:creationId xmlns:a16="http://schemas.microsoft.com/office/drawing/2014/main" id="{ECA9C469-039F-4CE5-B447-80F31D22D8DE}"/>
                </a:ext>
              </a:extLst>
            </p:cNvPr>
            <p:cNvSpPr/>
            <p:nvPr/>
          </p:nvSpPr>
          <p:spPr>
            <a:xfrm>
              <a:off x="1415812" y="4526283"/>
              <a:ext cx="445373" cy="122871"/>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grpSp>
      <p:grpSp>
        <p:nvGrpSpPr>
          <p:cNvPr id="39" name="Group 38">
            <a:extLst>
              <a:ext uri="{FF2B5EF4-FFF2-40B4-BE49-F238E27FC236}">
                <a16:creationId xmlns:a16="http://schemas.microsoft.com/office/drawing/2014/main" id="{AF743343-CEAD-45DE-8888-DFC3E62A947D}"/>
              </a:ext>
            </a:extLst>
          </p:cNvPr>
          <p:cNvGrpSpPr/>
          <p:nvPr/>
        </p:nvGrpSpPr>
        <p:grpSpPr>
          <a:xfrm>
            <a:off x="568051" y="5065292"/>
            <a:ext cx="4668070" cy="261610"/>
            <a:chOff x="725067" y="4603923"/>
            <a:chExt cx="4668070" cy="261610"/>
          </a:xfrm>
        </p:grpSpPr>
        <p:sp>
          <p:nvSpPr>
            <p:cNvPr id="40" name="Rectangle 39">
              <a:extLst>
                <a:ext uri="{FF2B5EF4-FFF2-40B4-BE49-F238E27FC236}">
                  <a16:creationId xmlns:a16="http://schemas.microsoft.com/office/drawing/2014/main" id="{B89350E7-CE7B-45ED-B23B-CA9F6512EE03}"/>
                </a:ext>
              </a:extLst>
            </p:cNvPr>
            <p:cNvSpPr/>
            <p:nvPr/>
          </p:nvSpPr>
          <p:spPr>
            <a:xfrm>
              <a:off x="2025413" y="4678684"/>
              <a:ext cx="2240280" cy="122871"/>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41" name="Rectangle 40">
              <a:extLst>
                <a:ext uri="{FF2B5EF4-FFF2-40B4-BE49-F238E27FC236}">
                  <a16:creationId xmlns:a16="http://schemas.microsoft.com/office/drawing/2014/main" id="{A4BF31AE-5321-4891-A02B-32B803763862}"/>
                </a:ext>
              </a:extLst>
            </p:cNvPr>
            <p:cNvSpPr/>
            <p:nvPr/>
          </p:nvSpPr>
          <p:spPr>
            <a:xfrm>
              <a:off x="4265692" y="4678685"/>
              <a:ext cx="1127445" cy="122871"/>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sp>
          <p:nvSpPr>
            <p:cNvPr id="42" name="TextBox 41">
              <a:extLst>
                <a:ext uri="{FF2B5EF4-FFF2-40B4-BE49-F238E27FC236}">
                  <a16:creationId xmlns:a16="http://schemas.microsoft.com/office/drawing/2014/main" id="{0A43B11C-3C50-4AFA-BD8E-9D82FFFD6D46}"/>
                </a:ext>
              </a:extLst>
            </p:cNvPr>
            <p:cNvSpPr txBox="1"/>
            <p:nvPr/>
          </p:nvSpPr>
          <p:spPr>
            <a:xfrm>
              <a:off x="725067" y="4603923"/>
              <a:ext cx="722113" cy="261610"/>
            </a:xfrm>
            <a:prstGeom prst="rect">
              <a:avLst/>
            </a:prstGeom>
            <a:noFill/>
          </p:spPr>
          <p:txBody>
            <a:bodyPr wrap="square" rtlCol="0">
              <a:spAutoFit/>
            </a:bodyPr>
            <a:lstStyle/>
            <a:p>
              <a:pPr algn="ctr"/>
              <a:r>
                <a:rPr lang="en-US" sz="1100" dirty="0">
                  <a:solidFill>
                    <a:schemeClr val="tx1">
                      <a:lumMod val="65000"/>
                      <a:lumOff val="35000"/>
                    </a:schemeClr>
                  </a:solidFill>
                  <a:latin typeface="Franklin Gothic Medium Cond" panose="020B0606030402020204" pitchFamily="34" charset="0"/>
                </a:rPr>
                <a:t>Window 5</a:t>
              </a:r>
            </a:p>
          </p:txBody>
        </p:sp>
        <p:sp>
          <p:nvSpPr>
            <p:cNvPr id="43" name="Rectangle 42">
              <a:extLst>
                <a:ext uri="{FF2B5EF4-FFF2-40B4-BE49-F238E27FC236}">
                  <a16:creationId xmlns:a16="http://schemas.microsoft.com/office/drawing/2014/main" id="{103610FE-9F54-4400-84B1-784C036EA133}"/>
                </a:ext>
              </a:extLst>
            </p:cNvPr>
            <p:cNvSpPr/>
            <p:nvPr/>
          </p:nvSpPr>
          <p:spPr>
            <a:xfrm>
              <a:off x="1415812" y="4678683"/>
              <a:ext cx="597773" cy="122871"/>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grpSp>
      <p:grpSp>
        <p:nvGrpSpPr>
          <p:cNvPr id="44" name="Group 43">
            <a:extLst>
              <a:ext uri="{FF2B5EF4-FFF2-40B4-BE49-F238E27FC236}">
                <a16:creationId xmlns:a16="http://schemas.microsoft.com/office/drawing/2014/main" id="{E0A8359C-F14B-4FC0-813E-891EBB6B1CDE}"/>
              </a:ext>
            </a:extLst>
          </p:cNvPr>
          <p:cNvGrpSpPr/>
          <p:nvPr/>
        </p:nvGrpSpPr>
        <p:grpSpPr>
          <a:xfrm>
            <a:off x="573916" y="5223083"/>
            <a:ext cx="4814605" cy="261610"/>
            <a:chOff x="730932" y="4761714"/>
            <a:chExt cx="4814605" cy="261610"/>
          </a:xfrm>
        </p:grpSpPr>
        <p:sp>
          <p:nvSpPr>
            <p:cNvPr id="45" name="Rectangle 44">
              <a:extLst>
                <a:ext uri="{FF2B5EF4-FFF2-40B4-BE49-F238E27FC236}">
                  <a16:creationId xmlns:a16="http://schemas.microsoft.com/office/drawing/2014/main" id="{F2901145-0C20-4FD4-9E59-2C1C619E1311}"/>
                </a:ext>
              </a:extLst>
            </p:cNvPr>
            <p:cNvSpPr/>
            <p:nvPr/>
          </p:nvSpPr>
          <p:spPr>
            <a:xfrm>
              <a:off x="2177813" y="4831084"/>
              <a:ext cx="2240280" cy="122871"/>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46" name="Rectangle 45">
              <a:extLst>
                <a:ext uri="{FF2B5EF4-FFF2-40B4-BE49-F238E27FC236}">
                  <a16:creationId xmlns:a16="http://schemas.microsoft.com/office/drawing/2014/main" id="{0A79C8BA-6162-4373-B7A5-6E5C2473280F}"/>
                </a:ext>
              </a:extLst>
            </p:cNvPr>
            <p:cNvSpPr/>
            <p:nvPr/>
          </p:nvSpPr>
          <p:spPr>
            <a:xfrm>
              <a:off x="4418092" y="4831085"/>
              <a:ext cx="1127445" cy="122871"/>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sp>
          <p:nvSpPr>
            <p:cNvPr id="47" name="TextBox 46">
              <a:extLst>
                <a:ext uri="{FF2B5EF4-FFF2-40B4-BE49-F238E27FC236}">
                  <a16:creationId xmlns:a16="http://schemas.microsoft.com/office/drawing/2014/main" id="{6E45FB76-6948-4A77-8BC0-F38EA7826777}"/>
                </a:ext>
              </a:extLst>
            </p:cNvPr>
            <p:cNvSpPr txBox="1"/>
            <p:nvPr/>
          </p:nvSpPr>
          <p:spPr>
            <a:xfrm>
              <a:off x="730932" y="4761714"/>
              <a:ext cx="722113" cy="261610"/>
            </a:xfrm>
            <a:prstGeom prst="rect">
              <a:avLst/>
            </a:prstGeom>
            <a:noFill/>
          </p:spPr>
          <p:txBody>
            <a:bodyPr wrap="square" rtlCol="0">
              <a:spAutoFit/>
            </a:bodyPr>
            <a:lstStyle/>
            <a:p>
              <a:pPr algn="ctr"/>
              <a:r>
                <a:rPr lang="en-US" sz="1100" dirty="0">
                  <a:solidFill>
                    <a:schemeClr val="tx1">
                      <a:lumMod val="65000"/>
                      <a:lumOff val="35000"/>
                    </a:schemeClr>
                  </a:solidFill>
                  <a:latin typeface="Franklin Gothic Medium Cond" panose="020B0606030402020204" pitchFamily="34" charset="0"/>
                </a:rPr>
                <a:t>Window 6</a:t>
              </a:r>
            </a:p>
          </p:txBody>
        </p:sp>
        <p:sp>
          <p:nvSpPr>
            <p:cNvPr id="48" name="Rectangle 47">
              <a:extLst>
                <a:ext uri="{FF2B5EF4-FFF2-40B4-BE49-F238E27FC236}">
                  <a16:creationId xmlns:a16="http://schemas.microsoft.com/office/drawing/2014/main" id="{8BF1189A-79B3-4CEB-ABAB-D61ABA3ED980}"/>
                </a:ext>
              </a:extLst>
            </p:cNvPr>
            <p:cNvSpPr/>
            <p:nvPr/>
          </p:nvSpPr>
          <p:spPr>
            <a:xfrm>
              <a:off x="1415812" y="4831083"/>
              <a:ext cx="750173" cy="122871"/>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grpSp>
      <p:grpSp>
        <p:nvGrpSpPr>
          <p:cNvPr id="49" name="Group 48">
            <a:extLst>
              <a:ext uri="{FF2B5EF4-FFF2-40B4-BE49-F238E27FC236}">
                <a16:creationId xmlns:a16="http://schemas.microsoft.com/office/drawing/2014/main" id="{65186BEE-1DBD-499B-A8FE-B1C17A1C0CFF}"/>
              </a:ext>
            </a:extLst>
          </p:cNvPr>
          <p:cNvGrpSpPr/>
          <p:nvPr/>
        </p:nvGrpSpPr>
        <p:grpSpPr>
          <a:xfrm>
            <a:off x="568050" y="5686563"/>
            <a:ext cx="6357661" cy="261610"/>
            <a:chOff x="1168412" y="5837125"/>
            <a:chExt cx="6357661" cy="261610"/>
          </a:xfrm>
        </p:grpSpPr>
        <p:grpSp>
          <p:nvGrpSpPr>
            <p:cNvPr id="50" name="Group 49">
              <a:extLst>
                <a:ext uri="{FF2B5EF4-FFF2-40B4-BE49-F238E27FC236}">
                  <a16:creationId xmlns:a16="http://schemas.microsoft.com/office/drawing/2014/main" id="{1B8DD095-EA29-41C0-8739-D7C1E364323D}"/>
                </a:ext>
              </a:extLst>
            </p:cNvPr>
            <p:cNvGrpSpPr/>
            <p:nvPr/>
          </p:nvGrpSpPr>
          <p:grpSpPr>
            <a:xfrm>
              <a:off x="1859157" y="5906495"/>
              <a:ext cx="5666916" cy="122873"/>
              <a:chOff x="1390097" y="6355083"/>
              <a:chExt cx="5679440" cy="122873"/>
            </a:xfrm>
          </p:grpSpPr>
          <p:sp>
            <p:nvSpPr>
              <p:cNvPr id="52" name="Rectangle 51">
                <a:extLst>
                  <a:ext uri="{FF2B5EF4-FFF2-40B4-BE49-F238E27FC236}">
                    <a16:creationId xmlns:a16="http://schemas.microsoft.com/office/drawing/2014/main" id="{4279B7E8-8CE9-44E8-B3A7-27F45A25A421}"/>
                  </a:ext>
                </a:extLst>
              </p:cNvPr>
              <p:cNvSpPr/>
              <p:nvPr/>
            </p:nvSpPr>
            <p:spPr>
              <a:xfrm>
                <a:off x="1390097" y="6355083"/>
                <a:ext cx="2322404" cy="122871"/>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53" name="Rectangle 52">
                <a:extLst>
                  <a:ext uri="{FF2B5EF4-FFF2-40B4-BE49-F238E27FC236}">
                    <a16:creationId xmlns:a16="http://schemas.microsoft.com/office/drawing/2014/main" id="{5CD4EE1F-666F-4E15-9907-6BC3D1712C83}"/>
                  </a:ext>
                </a:extLst>
              </p:cNvPr>
              <p:cNvSpPr/>
              <p:nvPr/>
            </p:nvSpPr>
            <p:spPr>
              <a:xfrm>
                <a:off x="3701813" y="6355084"/>
                <a:ext cx="2240280" cy="122871"/>
              </a:xfrm>
              <a:prstGeom prst="rect">
                <a:avLst/>
              </a:prstGeom>
              <a:solidFill>
                <a:schemeClr val="accent4"/>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50000"/>
                    </a:schemeClr>
                  </a:solidFill>
                  <a:latin typeface="Franklin Gothic Medium Cond" panose="020B0606030402020204" pitchFamily="34" charset="0"/>
                </a:endParaRPr>
              </a:p>
            </p:txBody>
          </p:sp>
          <p:sp>
            <p:nvSpPr>
              <p:cNvPr id="54" name="Rectangle 53">
                <a:extLst>
                  <a:ext uri="{FF2B5EF4-FFF2-40B4-BE49-F238E27FC236}">
                    <a16:creationId xmlns:a16="http://schemas.microsoft.com/office/drawing/2014/main" id="{CAF19874-73B6-4A7E-A306-73CDE1786321}"/>
                  </a:ext>
                </a:extLst>
              </p:cNvPr>
              <p:cNvSpPr/>
              <p:nvPr/>
            </p:nvSpPr>
            <p:spPr>
              <a:xfrm>
                <a:off x="5942092" y="6355085"/>
                <a:ext cx="1127445" cy="122871"/>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50000"/>
                    </a:schemeClr>
                  </a:solidFill>
                  <a:latin typeface="Franklin Gothic Medium Cond" panose="020B0606030402020204" pitchFamily="34" charset="0"/>
                </a:endParaRPr>
              </a:p>
            </p:txBody>
          </p:sp>
        </p:grpSp>
        <p:sp>
          <p:nvSpPr>
            <p:cNvPr id="51" name="TextBox 50">
              <a:extLst>
                <a:ext uri="{FF2B5EF4-FFF2-40B4-BE49-F238E27FC236}">
                  <a16:creationId xmlns:a16="http://schemas.microsoft.com/office/drawing/2014/main" id="{72852E2F-EA86-416E-BC38-77F5DEB948CF}"/>
                </a:ext>
              </a:extLst>
            </p:cNvPr>
            <p:cNvSpPr txBox="1"/>
            <p:nvPr/>
          </p:nvSpPr>
          <p:spPr>
            <a:xfrm>
              <a:off x="1168412" y="5837125"/>
              <a:ext cx="722113" cy="261610"/>
            </a:xfrm>
            <a:prstGeom prst="rect">
              <a:avLst/>
            </a:prstGeom>
            <a:noFill/>
          </p:spPr>
          <p:txBody>
            <a:bodyPr wrap="square" rtlCol="0">
              <a:spAutoFit/>
            </a:bodyPr>
            <a:lstStyle/>
            <a:p>
              <a:pPr algn="ctr"/>
              <a:r>
                <a:rPr lang="en-US" sz="1100" dirty="0">
                  <a:solidFill>
                    <a:schemeClr val="tx1">
                      <a:lumMod val="65000"/>
                      <a:lumOff val="35000"/>
                    </a:schemeClr>
                  </a:solidFill>
                  <a:latin typeface="Franklin Gothic Medium Cond" panose="020B0606030402020204" pitchFamily="34" charset="0"/>
                </a:rPr>
                <a:t>Window n</a:t>
              </a:r>
            </a:p>
          </p:txBody>
        </p:sp>
      </p:grpSp>
      <p:grpSp>
        <p:nvGrpSpPr>
          <p:cNvPr id="55" name="Group 54">
            <a:extLst>
              <a:ext uri="{FF2B5EF4-FFF2-40B4-BE49-F238E27FC236}">
                <a16:creationId xmlns:a16="http://schemas.microsoft.com/office/drawing/2014/main" id="{22860AE6-CA10-4393-AD46-0763B75B4805}"/>
              </a:ext>
            </a:extLst>
          </p:cNvPr>
          <p:cNvGrpSpPr/>
          <p:nvPr/>
        </p:nvGrpSpPr>
        <p:grpSpPr>
          <a:xfrm>
            <a:off x="498843" y="5393986"/>
            <a:ext cx="2734892" cy="381991"/>
            <a:chOff x="1099205" y="5492700"/>
            <a:chExt cx="2734892" cy="429491"/>
          </a:xfrm>
        </p:grpSpPr>
        <p:sp>
          <p:nvSpPr>
            <p:cNvPr id="56" name="TextBox 55">
              <a:extLst>
                <a:ext uri="{FF2B5EF4-FFF2-40B4-BE49-F238E27FC236}">
                  <a16:creationId xmlns:a16="http://schemas.microsoft.com/office/drawing/2014/main" id="{254FAB7D-9907-4546-B54A-E0AB4E25605C}"/>
                </a:ext>
              </a:extLst>
            </p:cNvPr>
            <p:cNvSpPr txBox="1"/>
            <p:nvPr/>
          </p:nvSpPr>
          <p:spPr>
            <a:xfrm rot="16200000">
              <a:off x="1115292" y="5476613"/>
              <a:ext cx="429491" cy="461665"/>
            </a:xfrm>
            <a:prstGeom prst="rect">
              <a:avLst/>
            </a:prstGeom>
            <a:noFill/>
          </p:spPr>
          <p:txBody>
            <a:bodyPr wrap="square" rtlCol="0">
              <a:spAutoFit/>
            </a:bodyPr>
            <a:lstStyle/>
            <a:p>
              <a:r>
                <a:rPr lang="en-US" sz="2400" dirty="0">
                  <a:solidFill>
                    <a:schemeClr val="tx1">
                      <a:lumMod val="65000"/>
                      <a:lumOff val="35000"/>
                    </a:schemeClr>
                  </a:solidFill>
                  <a:latin typeface="Franklin Gothic Medium Cond" panose="020B0606030402020204" pitchFamily="34" charset="0"/>
                </a:rPr>
                <a:t>…</a:t>
              </a:r>
            </a:p>
          </p:txBody>
        </p:sp>
        <p:sp>
          <p:nvSpPr>
            <p:cNvPr id="57" name="TextBox 56">
              <a:extLst>
                <a:ext uri="{FF2B5EF4-FFF2-40B4-BE49-F238E27FC236}">
                  <a16:creationId xmlns:a16="http://schemas.microsoft.com/office/drawing/2014/main" id="{D5FEB8D3-33CC-4ECE-B288-66B222021E18}"/>
                </a:ext>
              </a:extLst>
            </p:cNvPr>
            <p:cNvSpPr txBox="1"/>
            <p:nvPr/>
          </p:nvSpPr>
          <p:spPr>
            <a:xfrm rot="16200000">
              <a:off x="3388519" y="5476613"/>
              <a:ext cx="429491" cy="461665"/>
            </a:xfrm>
            <a:prstGeom prst="rect">
              <a:avLst/>
            </a:prstGeom>
            <a:noFill/>
          </p:spPr>
          <p:txBody>
            <a:bodyPr wrap="square" rtlCol="0">
              <a:spAutoFit/>
            </a:bodyPr>
            <a:lstStyle/>
            <a:p>
              <a:r>
                <a:rPr lang="en-US" sz="2400" dirty="0">
                  <a:solidFill>
                    <a:schemeClr val="tx1">
                      <a:lumMod val="65000"/>
                      <a:lumOff val="35000"/>
                    </a:schemeClr>
                  </a:solidFill>
                  <a:latin typeface="Franklin Gothic Medium Cond" panose="020B0606030402020204" pitchFamily="34" charset="0"/>
                </a:rPr>
                <a:t>…</a:t>
              </a:r>
            </a:p>
          </p:txBody>
        </p:sp>
      </p:grpSp>
      <p:pic>
        <p:nvPicPr>
          <p:cNvPr id="58" name="Picture 14">
            <a:extLst>
              <a:ext uri="{FF2B5EF4-FFF2-40B4-BE49-F238E27FC236}">
                <a16:creationId xmlns:a16="http://schemas.microsoft.com/office/drawing/2014/main" id="{6E650B0C-D646-4ECB-9335-6EC83F2E49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9717" y="2552754"/>
            <a:ext cx="6145659" cy="1930778"/>
          </a:xfrm>
          <a:prstGeom prst="rect">
            <a:avLst/>
          </a:prstGeom>
          <a:noFill/>
          <a:extLst>
            <a:ext uri="{909E8E84-426E-40DD-AFC4-6F175D3DCCD1}">
              <a14:hiddenFill xmlns:a14="http://schemas.microsoft.com/office/drawing/2010/main">
                <a:solidFill>
                  <a:srgbClr val="FFFFFF"/>
                </a:solidFill>
              </a14:hiddenFill>
            </a:ext>
          </a:extLst>
        </p:spPr>
      </p:pic>
      <p:cxnSp>
        <p:nvCxnSpPr>
          <p:cNvPr id="64" name="Straight Connector 63">
            <a:extLst>
              <a:ext uri="{FF2B5EF4-FFF2-40B4-BE49-F238E27FC236}">
                <a16:creationId xmlns:a16="http://schemas.microsoft.com/office/drawing/2014/main" id="{CBE36E80-0811-4EA6-AA05-88E76D3370AB}"/>
              </a:ext>
            </a:extLst>
          </p:cNvPr>
          <p:cNvCxnSpPr>
            <a:cxnSpLocks/>
          </p:cNvCxnSpPr>
          <p:nvPr/>
        </p:nvCxnSpPr>
        <p:spPr>
          <a:xfrm>
            <a:off x="669766" y="993675"/>
            <a:ext cx="8474234" cy="0"/>
          </a:xfrm>
          <a:prstGeom prst="line">
            <a:avLst/>
          </a:prstGeom>
          <a:ln w="12700">
            <a:solidFill>
              <a:srgbClr val="D83038"/>
            </a:solidFill>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31252394-201B-47AF-AF49-1AA62E184F08}"/>
              </a:ext>
            </a:extLst>
          </p:cNvPr>
          <p:cNvSpPr txBox="1"/>
          <p:nvPr/>
        </p:nvSpPr>
        <p:spPr>
          <a:xfrm>
            <a:off x="574393" y="463338"/>
            <a:ext cx="4139272" cy="646331"/>
          </a:xfrm>
          <a:prstGeom prst="rect">
            <a:avLst/>
          </a:prstGeom>
          <a:noFill/>
        </p:spPr>
        <p:txBody>
          <a:bodyPr wrap="square" rtlCol="0" anchor="ctr">
            <a:spAutoFit/>
          </a:bodyPr>
          <a:lstStyle/>
          <a:p>
            <a:r>
              <a:rPr lang="en-US" sz="3600" dirty="0">
                <a:solidFill>
                  <a:schemeClr val="bg2">
                    <a:lumMod val="25000"/>
                  </a:schemeClr>
                </a:solidFill>
                <a:latin typeface="Franklin Gothic Medium Cond" panose="020B0606030402020204" pitchFamily="34" charset="0"/>
              </a:rPr>
              <a:t>Rolling-window ASE</a:t>
            </a:r>
            <a:endParaRPr lang="en-US" sz="1400" dirty="0">
              <a:solidFill>
                <a:schemeClr val="bg2">
                  <a:lumMod val="25000"/>
                </a:schemeClr>
              </a:solidFill>
              <a:latin typeface="Franklin Gothic Medium Cond" panose="020B0606030402020204" pitchFamily="34" charset="0"/>
            </a:endParaRPr>
          </a:p>
        </p:txBody>
      </p:sp>
    </p:spTree>
    <p:extLst>
      <p:ext uri="{BB962C8B-B14F-4D97-AF65-F5344CB8AC3E}">
        <p14:creationId xmlns:p14="http://schemas.microsoft.com/office/powerpoint/2010/main" val="1431376286"/>
      </p:ext>
    </p:extLst>
  </p:cSld>
  <p:clrMapOvr>
    <a:masterClrMapping/>
  </p:clrMapOvr>
  <mc:AlternateContent xmlns:mc="http://schemas.openxmlformats.org/markup-compatibility/2006" xmlns:p14="http://schemas.microsoft.com/office/powerpoint/2010/main">
    <mc:Choice Requires="p14">
      <p:transition p14:dur="10" advClick="0" advTm="15000"/>
    </mc:Choice>
    <mc:Fallback xmlns="">
      <p:transition advClick="0" advTm="1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500"/>
                                  </p:stCondLst>
                                  <p:childTnLst>
                                    <p:animMotion origin="layout" path="M 3.61111E-6 1.48148E-6 L 0.25 1.48148E-6 " pathEditMode="relative" rAng="0" ptsTypes="AA">
                                      <p:cBhvr>
                                        <p:cTn id="6" dur="14000" fill="hold"/>
                                        <p:tgtEl>
                                          <p:spTgt spid="14"/>
                                        </p:tgtEl>
                                        <p:attrNameLst>
                                          <p:attrName>ppt_x</p:attrName>
                                          <p:attrName>ppt_y</p:attrName>
                                        </p:attrNameLst>
                                      </p:cBhvr>
                                      <p:rCtr x="12500" y="0"/>
                                    </p:animMotion>
                                  </p:childTnLst>
                                </p:cTn>
                              </p:par>
                              <p:par>
                                <p:cTn id="7" presetID="63" presetClass="path" presetSubtype="0" accel="50000" decel="50000" fill="hold" grpId="0" nodeType="withEffect">
                                  <p:stCondLst>
                                    <p:cond delay="500"/>
                                  </p:stCondLst>
                                  <p:childTnLst>
                                    <p:animMotion origin="layout" path="M -5.55556E-7 1.48148E-6 L 0.24774 0.00046 " pathEditMode="relative" rAng="0" ptsTypes="AA">
                                      <p:cBhvr>
                                        <p:cTn id="8" dur="14000" fill="hold"/>
                                        <p:tgtEl>
                                          <p:spTgt spid="15"/>
                                        </p:tgtEl>
                                        <p:attrNameLst>
                                          <p:attrName>ppt_x</p:attrName>
                                          <p:attrName>ppt_y</p:attrName>
                                        </p:attrNameLst>
                                      </p:cBhvr>
                                      <p:rCtr x="12378" y="23"/>
                                    </p:animMotion>
                                  </p:childTnLst>
                                </p:cTn>
                              </p:par>
                              <p:par>
                                <p:cTn id="9" presetID="63" presetClass="path" presetSubtype="0" accel="50000" decel="50000" fill="hold" grpId="0" nodeType="withEffect">
                                  <p:stCondLst>
                                    <p:cond delay="500"/>
                                  </p:stCondLst>
                                  <p:childTnLst>
                                    <p:animMotion origin="layout" path="M 3.05556E-6 -5.55112E-17 L 0.25 -5.55112E-17 " pathEditMode="relative" rAng="0" ptsTypes="AA">
                                      <p:cBhvr>
                                        <p:cTn id="10" dur="14000" fill="hold"/>
                                        <p:tgtEl>
                                          <p:spTgt spid="17"/>
                                        </p:tgtEl>
                                        <p:attrNameLst>
                                          <p:attrName>ppt_x</p:attrName>
                                          <p:attrName>ppt_y</p:attrName>
                                        </p:attrNameLst>
                                      </p:cBhvr>
                                      <p:rCtr x="12500" y="0"/>
                                    </p:animMotion>
                                  </p:childTnLst>
                                </p:cTn>
                              </p:par>
                              <p:par>
                                <p:cTn id="11" presetID="63" presetClass="path" presetSubtype="0" accel="50000" decel="50000" fill="hold" grpId="0" nodeType="withEffect">
                                  <p:stCondLst>
                                    <p:cond delay="500"/>
                                  </p:stCondLst>
                                  <p:childTnLst>
                                    <p:animMotion origin="layout" path="M 8.33333E-7 -2.96296E-6 L 0.25 -2.96296E-6 " pathEditMode="relative" rAng="0" ptsTypes="AA">
                                      <p:cBhvr>
                                        <p:cTn id="12" dur="14000" fill="hold"/>
                                        <p:tgtEl>
                                          <p:spTgt spid="18"/>
                                        </p:tgtEl>
                                        <p:attrNameLst>
                                          <p:attrName>ppt_x</p:attrName>
                                          <p:attrName>ppt_y</p:attrName>
                                        </p:attrNameLst>
                                      </p:cBhvr>
                                      <p:rCtr x="12500" y="0"/>
                                    </p:animMotion>
                                  </p:childTnLst>
                                </p:cTn>
                              </p:par>
                              <p:par>
                                <p:cTn id="13" presetID="63" presetClass="path" presetSubtype="0" accel="50000" decel="50000" fill="hold" grpId="0" nodeType="withEffect">
                                  <p:stCondLst>
                                    <p:cond delay="500"/>
                                  </p:stCondLst>
                                  <p:childTnLst>
                                    <p:animMotion origin="layout" path="M -5.55556E-7 -2.96296E-6 L 0.25 -2.96296E-6 " pathEditMode="relative" rAng="0" ptsTypes="AA">
                                      <p:cBhvr>
                                        <p:cTn id="14" dur="14000" fill="hold"/>
                                        <p:tgtEl>
                                          <p:spTgt spid="19"/>
                                        </p:tgtEl>
                                        <p:attrNameLst>
                                          <p:attrName>ppt_x</p:attrName>
                                          <p:attrName>ppt_y</p:attrName>
                                        </p:attrNameLst>
                                      </p:cBhvr>
                                      <p:rCtr x="12500" y="0"/>
                                    </p:animMotion>
                                  </p:childTnLst>
                                </p:cTn>
                              </p:par>
                              <p:par>
                                <p:cTn id="15" presetID="63" presetClass="path" presetSubtype="0" accel="50000" decel="50000" fill="hold" grpId="0" nodeType="withEffect">
                                  <p:stCondLst>
                                    <p:cond delay="500"/>
                                  </p:stCondLst>
                                  <p:childTnLst>
                                    <p:animMotion origin="layout" path="M 4.44444E-6 -1.85185E-6 L 0.25 -1.85185E-6 " pathEditMode="relative" rAng="0" ptsTypes="AA">
                                      <p:cBhvr>
                                        <p:cTn id="16" dur="14000" fill="hold"/>
                                        <p:tgtEl>
                                          <p:spTgt spid="16"/>
                                        </p:tgtEl>
                                        <p:attrNameLst>
                                          <p:attrName>ppt_x</p:attrName>
                                          <p:attrName>ppt_y</p:attrName>
                                        </p:attrNameLst>
                                      </p:cBhvr>
                                      <p:rCtr x="12500" y="0"/>
                                    </p:animMotion>
                                  </p:childTnLst>
                                </p:cTn>
                              </p:par>
                              <p:par>
                                <p:cTn id="17" presetID="63" presetClass="path" presetSubtype="0" accel="50000" decel="50000" fill="hold" grpId="0" nodeType="withEffect">
                                  <p:stCondLst>
                                    <p:cond delay="500"/>
                                  </p:stCondLst>
                                  <p:childTnLst>
                                    <p:animMotion origin="layout" path="M 3.61111E-6 4.44444E-6 L 0.25 4.44444E-6 " pathEditMode="relative" rAng="0" ptsTypes="AA">
                                      <p:cBhvr>
                                        <p:cTn id="18" dur="14000" fill="hold"/>
                                        <p:tgtEl>
                                          <p:spTgt spid="10"/>
                                        </p:tgtEl>
                                        <p:attrNameLst>
                                          <p:attrName>ppt_x</p:attrName>
                                          <p:attrName>ppt_y</p:attrName>
                                        </p:attrNameLst>
                                      </p:cBhvr>
                                      <p:rCtr x="12500" y="0"/>
                                    </p:animMotion>
                                  </p:childTnLst>
                                </p:cTn>
                              </p:par>
                              <p:par>
                                <p:cTn id="19" presetID="63" presetClass="path" presetSubtype="0" accel="50000" decel="50000" fill="hold" grpId="0" nodeType="withEffect">
                                  <p:stCondLst>
                                    <p:cond delay="500"/>
                                  </p:stCondLst>
                                  <p:childTnLst>
                                    <p:animMotion origin="layout" path="M 2.22222E-6 4.44444E-6 L 0.24774 0.00046 " pathEditMode="relative" rAng="0" ptsTypes="AA">
                                      <p:cBhvr>
                                        <p:cTn id="20" dur="14000" fill="hold"/>
                                        <p:tgtEl>
                                          <p:spTgt spid="11"/>
                                        </p:tgtEl>
                                        <p:attrNameLst>
                                          <p:attrName>ppt_x</p:attrName>
                                          <p:attrName>ppt_y</p:attrName>
                                        </p:attrNameLst>
                                      </p:cBhvr>
                                      <p:rCtr x="12378" y="23"/>
                                    </p:animMotion>
                                  </p:childTnLst>
                                </p:cTn>
                              </p:par>
                              <p:par>
                                <p:cTn id="21" presetID="63" presetClass="path" presetSubtype="0" accel="50000" decel="50000" fill="hold" grpId="0" nodeType="withEffect">
                                  <p:stCondLst>
                                    <p:cond delay="500"/>
                                  </p:stCondLst>
                                  <p:childTnLst>
                                    <p:animMotion origin="layout" path="M 1.38889E-6 4.81481E-6 L 0.25 4.81481E-6 " pathEditMode="relative" rAng="0" ptsTypes="AA">
                                      <p:cBhvr>
                                        <p:cTn id="22" dur="14000" fill="hold"/>
                                        <p:tgtEl>
                                          <p:spTgt spid="9"/>
                                        </p:tgtEl>
                                        <p:attrNameLst>
                                          <p:attrName>ppt_x</p:attrName>
                                          <p:attrName>ppt_y</p:attrName>
                                        </p:attrNameLst>
                                      </p:cBhvr>
                                      <p:rCtr x="12500" y="0"/>
                                    </p:animMotion>
                                  </p:childTnLst>
                                </p:cTn>
                              </p:par>
                              <p:par>
                                <p:cTn id="23" presetID="1" presetClass="entr" presetSubtype="0" fill="hold" nodeType="with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par>
                                <p:cTn id="25" presetID="1" presetClass="entr" presetSubtype="0" fill="hold" nodeType="withEffect">
                                  <p:stCondLst>
                                    <p:cond delay="3100"/>
                                  </p:stCondLst>
                                  <p:childTnLst>
                                    <p:set>
                                      <p:cBhvr>
                                        <p:cTn id="26" dur="1" fill="hold">
                                          <p:stCondLst>
                                            <p:cond delay="0"/>
                                          </p:stCondLst>
                                        </p:cTn>
                                        <p:tgtEl>
                                          <p:spTgt spid="24"/>
                                        </p:tgtEl>
                                        <p:attrNameLst>
                                          <p:attrName>style.visibility</p:attrName>
                                        </p:attrNameLst>
                                      </p:cBhvr>
                                      <p:to>
                                        <p:strVal val="visible"/>
                                      </p:to>
                                    </p:set>
                                  </p:childTnLst>
                                </p:cTn>
                              </p:par>
                              <p:par>
                                <p:cTn id="27" presetID="1" presetClass="entr" presetSubtype="0" fill="hold" nodeType="withEffect">
                                  <p:stCondLst>
                                    <p:cond delay="4300"/>
                                  </p:stCondLst>
                                  <p:childTnLst>
                                    <p:set>
                                      <p:cBhvr>
                                        <p:cTn id="28" dur="1" fill="hold">
                                          <p:stCondLst>
                                            <p:cond delay="0"/>
                                          </p:stCondLst>
                                        </p:cTn>
                                        <p:tgtEl>
                                          <p:spTgt spid="29"/>
                                        </p:tgtEl>
                                        <p:attrNameLst>
                                          <p:attrName>style.visibility</p:attrName>
                                        </p:attrNameLst>
                                      </p:cBhvr>
                                      <p:to>
                                        <p:strVal val="visible"/>
                                      </p:to>
                                    </p:set>
                                  </p:childTnLst>
                                </p:cTn>
                              </p:par>
                              <p:par>
                                <p:cTn id="29" presetID="1" presetClass="entr" presetSubtype="0" fill="hold" nodeType="withEffect">
                                  <p:stCondLst>
                                    <p:cond delay="5000"/>
                                  </p:stCondLst>
                                  <p:childTnLst>
                                    <p:set>
                                      <p:cBhvr>
                                        <p:cTn id="30" dur="1" fill="hold">
                                          <p:stCondLst>
                                            <p:cond delay="0"/>
                                          </p:stCondLst>
                                        </p:cTn>
                                        <p:tgtEl>
                                          <p:spTgt spid="34"/>
                                        </p:tgtEl>
                                        <p:attrNameLst>
                                          <p:attrName>style.visibility</p:attrName>
                                        </p:attrNameLst>
                                      </p:cBhvr>
                                      <p:to>
                                        <p:strVal val="visible"/>
                                      </p:to>
                                    </p:set>
                                  </p:childTnLst>
                                </p:cTn>
                              </p:par>
                              <p:par>
                                <p:cTn id="31" presetID="1" presetClass="entr" presetSubtype="0" fill="hold" nodeType="withEffect">
                                  <p:stCondLst>
                                    <p:cond delay="5600"/>
                                  </p:stCondLst>
                                  <p:childTnLst>
                                    <p:set>
                                      <p:cBhvr>
                                        <p:cTn id="32" dur="1" fill="hold">
                                          <p:stCondLst>
                                            <p:cond delay="0"/>
                                          </p:stCondLst>
                                        </p:cTn>
                                        <p:tgtEl>
                                          <p:spTgt spid="39"/>
                                        </p:tgtEl>
                                        <p:attrNameLst>
                                          <p:attrName>style.visibility</p:attrName>
                                        </p:attrNameLst>
                                      </p:cBhvr>
                                      <p:to>
                                        <p:strVal val="visible"/>
                                      </p:to>
                                    </p:set>
                                  </p:childTnLst>
                                </p:cTn>
                              </p:par>
                              <p:par>
                                <p:cTn id="33" presetID="1" presetClass="entr" presetSubtype="0" fill="hold" nodeType="withEffect">
                                  <p:stCondLst>
                                    <p:cond delay="6200"/>
                                  </p:stCondLst>
                                  <p:childTnLst>
                                    <p:set>
                                      <p:cBhvr>
                                        <p:cTn id="34" dur="1" fill="hold">
                                          <p:stCondLst>
                                            <p:cond delay="0"/>
                                          </p:stCondLst>
                                        </p:cTn>
                                        <p:tgtEl>
                                          <p:spTgt spid="44"/>
                                        </p:tgtEl>
                                        <p:attrNameLst>
                                          <p:attrName>style.visibility</p:attrName>
                                        </p:attrNameLst>
                                      </p:cBhvr>
                                      <p:to>
                                        <p:strVal val="visible"/>
                                      </p:to>
                                    </p:set>
                                  </p:childTnLst>
                                </p:cTn>
                              </p:par>
                              <p:par>
                                <p:cTn id="35" presetID="1" presetClass="entr" presetSubtype="0" fill="hold" nodeType="withEffect">
                                  <p:stCondLst>
                                    <p:cond delay="7000"/>
                                  </p:stCondLst>
                                  <p:childTnLst>
                                    <p:set>
                                      <p:cBhvr>
                                        <p:cTn id="36" dur="1" fill="hold">
                                          <p:stCondLst>
                                            <p:cond delay="0"/>
                                          </p:stCondLst>
                                        </p:cTn>
                                        <p:tgtEl>
                                          <p:spTgt spid="55"/>
                                        </p:tgtEl>
                                        <p:attrNameLst>
                                          <p:attrName>style.visibility</p:attrName>
                                        </p:attrNameLst>
                                      </p:cBhvr>
                                      <p:to>
                                        <p:strVal val="visible"/>
                                      </p:to>
                                    </p:set>
                                  </p:childTnLst>
                                </p:cTn>
                              </p:par>
                              <p:par>
                                <p:cTn id="37" presetID="1" presetClass="entr" presetSubtype="0" fill="hold" nodeType="withEffect">
                                  <p:stCondLst>
                                    <p:cond delay="13000"/>
                                  </p:stCondLst>
                                  <p:childTnLst>
                                    <p:set>
                                      <p:cBhvr>
                                        <p:cTn id="38"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4" grpId="0" animBg="1"/>
      <p:bldP spid="15" grpId="0" animBg="1"/>
      <p:bldP spid="16" grpId="0" animBg="1"/>
      <p:bldP spid="17" grpId="0" animBg="1"/>
      <p:bldP spid="18" grpId="0"/>
      <p:bldP spid="1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8327683-8978-6B4B-9130-4A6A841F0549}" type="slidenum">
              <a:rPr lang="en-US" smtClean="0"/>
              <a:t>13</a:t>
            </a:fld>
            <a:endParaRPr lang="en-US" dirty="0"/>
          </a:p>
        </p:txBody>
      </p:sp>
      <p:cxnSp>
        <p:nvCxnSpPr>
          <p:cNvPr id="64" name="Straight Connector 63">
            <a:extLst>
              <a:ext uri="{FF2B5EF4-FFF2-40B4-BE49-F238E27FC236}">
                <a16:creationId xmlns:a16="http://schemas.microsoft.com/office/drawing/2014/main" id="{CBE36E80-0811-4EA6-AA05-88E76D3370AB}"/>
              </a:ext>
            </a:extLst>
          </p:cNvPr>
          <p:cNvCxnSpPr>
            <a:cxnSpLocks/>
          </p:cNvCxnSpPr>
          <p:nvPr/>
        </p:nvCxnSpPr>
        <p:spPr>
          <a:xfrm>
            <a:off x="669766" y="993675"/>
            <a:ext cx="8474234" cy="0"/>
          </a:xfrm>
          <a:prstGeom prst="line">
            <a:avLst/>
          </a:prstGeom>
          <a:ln w="12700">
            <a:solidFill>
              <a:srgbClr val="D83038"/>
            </a:solidFill>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31252394-201B-47AF-AF49-1AA62E184F08}"/>
              </a:ext>
            </a:extLst>
          </p:cNvPr>
          <p:cNvSpPr txBox="1"/>
          <p:nvPr/>
        </p:nvSpPr>
        <p:spPr>
          <a:xfrm>
            <a:off x="574393" y="463338"/>
            <a:ext cx="4139272" cy="646331"/>
          </a:xfrm>
          <a:prstGeom prst="rect">
            <a:avLst/>
          </a:prstGeom>
          <a:noFill/>
        </p:spPr>
        <p:txBody>
          <a:bodyPr wrap="square" rtlCol="0" anchor="ctr">
            <a:spAutoFit/>
          </a:bodyPr>
          <a:lstStyle/>
          <a:p>
            <a:r>
              <a:rPr lang="en-US" sz="3600" dirty="0">
                <a:solidFill>
                  <a:schemeClr val="bg2">
                    <a:lumMod val="25000"/>
                  </a:schemeClr>
                </a:solidFill>
                <a:latin typeface="Franklin Gothic Medium Cond" panose="020B0606030402020204" pitchFamily="34" charset="0"/>
              </a:rPr>
              <a:t>Rolling-window ASE</a:t>
            </a:r>
            <a:endParaRPr lang="en-US" sz="1400" dirty="0">
              <a:solidFill>
                <a:schemeClr val="bg2">
                  <a:lumMod val="25000"/>
                </a:schemeClr>
              </a:solidFill>
              <a:latin typeface="Franklin Gothic Medium Cond" panose="020B0606030402020204" pitchFamily="34" charset="0"/>
            </a:endParaRPr>
          </a:p>
        </p:txBody>
      </p:sp>
      <p:pic>
        <p:nvPicPr>
          <p:cNvPr id="59" name="Picture 4">
            <a:extLst>
              <a:ext uri="{FF2B5EF4-FFF2-40B4-BE49-F238E27FC236}">
                <a16:creationId xmlns:a16="http://schemas.microsoft.com/office/drawing/2014/main" id="{5E262997-4272-4774-87F0-6DCA8D4F1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7297" y="2186360"/>
            <a:ext cx="6107237" cy="1930777"/>
          </a:xfrm>
          <a:prstGeom prst="rect">
            <a:avLst/>
          </a:prstGeom>
          <a:noFill/>
          <a:extLst>
            <a:ext uri="{909E8E84-426E-40DD-AFC4-6F175D3DCCD1}">
              <a14:hiddenFill xmlns:a14="http://schemas.microsoft.com/office/drawing/2010/main">
                <a:solidFill>
                  <a:srgbClr val="FFFFFF"/>
                </a:solidFill>
              </a14:hiddenFill>
            </a:ext>
          </a:extLst>
        </p:spPr>
      </p:pic>
      <p:sp>
        <p:nvSpPr>
          <p:cNvPr id="60" name="Rectangle 59">
            <a:extLst>
              <a:ext uri="{FF2B5EF4-FFF2-40B4-BE49-F238E27FC236}">
                <a16:creationId xmlns:a16="http://schemas.microsoft.com/office/drawing/2014/main" id="{00729841-0A3B-4866-93B5-9B888CE0BC12}"/>
              </a:ext>
            </a:extLst>
          </p:cNvPr>
          <p:cNvSpPr/>
          <p:nvPr/>
        </p:nvSpPr>
        <p:spPr>
          <a:xfrm>
            <a:off x="3417757" y="2079885"/>
            <a:ext cx="3432748" cy="21098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 name="Picture 14">
            <a:extLst>
              <a:ext uri="{FF2B5EF4-FFF2-40B4-BE49-F238E27FC236}">
                <a16:creationId xmlns:a16="http://schemas.microsoft.com/office/drawing/2014/main" id="{158ECEB9-9BE7-4943-8AC1-047A91DACB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7297" y="2186359"/>
            <a:ext cx="6145659" cy="1930778"/>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2">
            <a:extLst>
              <a:ext uri="{FF2B5EF4-FFF2-40B4-BE49-F238E27FC236}">
                <a16:creationId xmlns:a16="http://schemas.microsoft.com/office/drawing/2014/main" id="{D5F56AB7-58E7-41FF-998F-2FB6C6C6D73E}"/>
              </a:ext>
            </a:extLst>
          </p:cNvPr>
          <p:cNvGrpSpPr/>
          <p:nvPr/>
        </p:nvGrpSpPr>
        <p:grpSpPr>
          <a:xfrm>
            <a:off x="6794841" y="2225842"/>
            <a:ext cx="344142" cy="1535219"/>
            <a:chOff x="1001629" y="2225842"/>
            <a:chExt cx="344142" cy="1535219"/>
          </a:xfrm>
        </p:grpSpPr>
        <p:sp>
          <p:nvSpPr>
            <p:cNvPr id="2" name="TextBox 1">
              <a:extLst>
                <a:ext uri="{FF2B5EF4-FFF2-40B4-BE49-F238E27FC236}">
                  <a16:creationId xmlns:a16="http://schemas.microsoft.com/office/drawing/2014/main" id="{0A8A8F98-30A0-49C1-B184-C609ABFB6311}"/>
                </a:ext>
              </a:extLst>
            </p:cNvPr>
            <p:cNvSpPr txBox="1"/>
            <p:nvPr/>
          </p:nvSpPr>
          <p:spPr>
            <a:xfrm>
              <a:off x="1001629" y="2225842"/>
              <a:ext cx="339892" cy="192360"/>
            </a:xfrm>
            <a:prstGeom prst="rect">
              <a:avLst/>
            </a:prstGeom>
            <a:noFill/>
          </p:spPr>
          <p:txBody>
            <a:bodyPr wrap="square" rtlCol="0">
              <a:spAutoFit/>
            </a:bodyPr>
            <a:lstStyle/>
            <a:p>
              <a:r>
                <a:rPr lang="en-US" sz="650" dirty="0">
                  <a:solidFill>
                    <a:srgbClr val="D83038"/>
                  </a:solidFill>
                  <a:latin typeface="Arial" panose="020B0604020202020204" pitchFamily="34" charset="0"/>
                  <a:cs typeface="Arial" panose="020B0604020202020204" pitchFamily="34" charset="0"/>
                </a:rPr>
                <a:t>4</a:t>
              </a:r>
            </a:p>
          </p:txBody>
        </p:sp>
        <p:sp>
          <p:nvSpPr>
            <p:cNvPr id="63" name="TextBox 62">
              <a:extLst>
                <a:ext uri="{FF2B5EF4-FFF2-40B4-BE49-F238E27FC236}">
                  <a16:creationId xmlns:a16="http://schemas.microsoft.com/office/drawing/2014/main" id="{DCEEBEA3-811D-4BA5-9639-FD60DFB85E02}"/>
                </a:ext>
              </a:extLst>
            </p:cNvPr>
            <p:cNvSpPr txBox="1"/>
            <p:nvPr/>
          </p:nvSpPr>
          <p:spPr>
            <a:xfrm>
              <a:off x="1002249" y="2558570"/>
              <a:ext cx="339892" cy="192360"/>
            </a:xfrm>
            <a:prstGeom prst="rect">
              <a:avLst/>
            </a:prstGeom>
            <a:noFill/>
          </p:spPr>
          <p:txBody>
            <a:bodyPr wrap="square" rtlCol="0">
              <a:spAutoFit/>
            </a:bodyPr>
            <a:lstStyle/>
            <a:p>
              <a:r>
                <a:rPr lang="en-US" sz="650" dirty="0">
                  <a:solidFill>
                    <a:srgbClr val="D83038"/>
                  </a:solidFill>
                  <a:latin typeface="Arial" panose="020B0604020202020204" pitchFamily="34" charset="0"/>
                  <a:cs typeface="Arial" panose="020B0604020202020204" pitchFamily="34" charset="0"/>
                </a:rPr>
                <a:t>3</a:t>
              </a:r>
            </a:p>
          </p:txBody>
        </p:sp>
        <p:sp>
          <p:nvSpPr>
            <p:cNvPr id="65" name="TextBox 64">
              <a:extLst>
                <a:ext uri="{FF2B5EF4-FFF2-40B4-BE49-F238E27FC236}">
                  <a16:creationId xmlns:a16="http://schemas.microsoft.com/office/drawing/2014/main" id="{6148A9DC-8BDA-4E1A-ABBB-51D4F43EC05D}"/>
                </a:ext>
              </a:extLst>
            </p:cNvPr>
            <p:cNvSpPr txBox="1"/>
            <p:nvPr/>
          </p:nvSpPr>
          <p:spPr>
            <a:xfrm>
              <a:off x="1005879" y="2896185"/>
              <a:ext cx="339892" cy="192360"/>
            </a:xfrm>
            <a:prstGeom prst="rect">
              <a:avLst/>
            </a:prstGeom>
            <a:noFill/>
          </p:spPr>
          <p:txBody>
            <a:bodyPr wrap="square" rtlCol="0">
              <a:spAutoFit/>
            </a:bodyPr>
            <a:lstStyle/>
            <a:p>
              <a:r>
                <a:rPr lang="en-US" sz="650" dirty="0">
                  <a:solidFill>
                    <a:srgbClr val="D83038"/>
                  </a:solidFill>
                  <a:latin typeface="Arial" panose="020B0604020202020204" pitchFamily="34" charset="0"/>
                  <a:cs typeface="Arial" panose="020B0604020202020204" pitchFamily="34" charset="0"/>
                </a:rPr>
                <a:t>2</a:t>
              </a:r>
            </a:p>
          </p:txBody>
        </p:sp>
        <p:sp>
          <p:nvSpPr>
            <p:cNvPr id="66" name="TextBox 65">
              <a:extLst>
                <a:ext uri="{FF2B5EF4-FFF2-40B4-BE49-F238E27FC236}">
                  <a16:creationId xmlns:a16="http://schemas.microsoft.com/office/drawing/2014/main" id="{9FD688E4-8147-43AA-98ED-8B61D3A98517}"/>
                </a:ext>
              </a:extLst>
            </p:cNvPr>
            <p:cNvSpPr txBox="1"/>
            <p:nvPr/>
          </p:nvSpPr>
          <p:spPr>
            <a:xfrm>
              <a:off x="1004113" y="3233363"/>
              <a:ext cx="339892" cy="192360"/>
            </a:xfrm>
            <a:prstGeom prst="rect">
              <a:avLst/>
            </a:prstGeom>
            <a:noFill/>
          </p:spPr>
          <p:txBody>
            <a:bodyPr wrap="square" rtlCol="0">
              <a:spAutoFit/>
            </a:bodyPr>
            <a:lstStyle/>
            <a:p>
              <a:r>
                <a:rPr lang="en-US" sz="650" dirty="0">
                  <a:solidFill>
                    <a:srgbClr val="D83038"/>
                  </a:solidFill>
                  <a:latin typeface="Arial" panose="020B0604020202020204" pitchFamily="34" charset="0"/>
                  <a:cs typeface="Arial" panose="020B0604020202020204" pitchFamily="34" charset="0"/>
                </a:rPr>
                <a:t>1</a:t>
              </a:r>
            </a:p>
          </p:txBody>
        </p:sp>
        <p:sp>
          <p:nvSpPr>
            <p:cNvPr id="67" name="TextBox 66">
              <a:extLst>
                <a:ext uri="{FF2B5EF4-FFF2-40B4-BE49-F238E27FC236}">
                  <a16:creationId xmlns:a16="http://schemas.microsoft.com/office/drawing/2014/main" id="{876ED04F-F8CA-400E-95F6-0E335B833A1E}"/>
                </a:ext>
              </a:extLst>
            </p:cNvPr>
            <p:cNvSpPr txBox="1"/>
            <p:nvPr/>
          </p:nvSpPr>
          <p:spPr>
            <a:xfrm>
              <a:off x="1003113" y="3568701"/>
              <a:ext cx="339892" cy="192360"/>
            </a:xfrm>
            <a:prstGeom prst="rect">
              <a:avLst/>
            </a:prstGeom>
            <a:noFill/>
          </p:spPr>
          <p:txBody>
            <a:bodyPr wrap="square" rtlCol="0">
              <a:spAutoFit/>
            </a:bodyPr>
            <a:lstStyle/>
            <a:p>
              <a:r>
                <a:rPr lang="en-US" sz="650" dirty="0">
                  <a:solidFill>
                    <a:srgbClr val="D83038"/>
                  </a:solidFill>
                  <a:latin typeface="Arial" panose="020B0604020202020204" pitchFamily="34" charset="0"/>
                  <a:cs typeface="Arial" panose="020B0604020202020204" pitchFamily="34" charset="0"/>
                </a:rPr>
                <a:t>0</a:t>
              </a:r>
            </a:p>
          </p:txBody>
        </p:sp>
      </p:grpSp>
      <p:sp>
        <p:nvSpPr>
          <p:cNvPr id="68" name="TextBox 67">
            <a:extLst>
              <a:ext uri="{FF2B5EF4-FFF2-40B4-BE49-F238E27FC236}">
                <a16:creationId xmlns:a16="http://schemas.microsoft.com/office/drawing/2014/main" id="{CE8219E4-6CA3-4027-BEB7-F892F69715BA}"/>
              </a:ext>
            </a:extLst>
          </p:cNvPr>
          <p:cNvSpPr txBox="1"/>
          <p:nvPr/>
        </p:nvSpPr>
        <p:spPr>
          <a:xfrm rot="5400000">
            <a:off x="6897358" y="2944802"/>
            <a:ext cx="438906" cy="192360"/>
          </a:xfrm>
          <a:prstGeom prst="rect">
            <a:avLst/>
          </a:prstGeom>
          <a:noFill/>
        </p:spPr>
        <p:txBody>
          <a:bodyPr wrap="square" rtlCol="0">
            <a:spAutoFit/>
          </a:bodyPr>
          <a:lstStyle/>
          <a:p>
            <a:pPr algn="ctr"/>
            <a:r>
              <a:rPr lang="en-US" sz="650" dirty="0">
                <a:solidFill>
                  <a:srgbClr val="D83038"/>
                </a:solidFill>
                <a:latin typeface="Arial" panose="020B0604020202020204" pitchFamily="34" charset="0"/>
                <a:cs typeface="Arial" panose="020B0604020202020204" pitchFamily="34" charset="0"/>
              </a:rPr>
              <a:t>ASE</a:t>
            </a:r>
          </a:p>
        </p:txBody>
      </p:sp>
    </p:spTree>
    <p:extLst>
      <p:ext uri="{BB962C8B-B14F-4D97-AF65-F5344CB8AC3E}">
        <p14:creationId xmlns:p14="http://schemas.microsoft.com/office/powerpoint/2010/main" val="3430780931"/>
      </p:ext>
    </p:extLst>
  </p:cSld>
  <p:clrMapOvr>
    <a:masterClrMapping/>
  </p:clrMapOvr>
  <mc:AlternateContent xmlns:mc="http://schemas.openxmlformats.org/markup-compatibility/2006" xmlns:p14="http://schemas.microsoft.com/office/powerpoint/2010/main">
    <mc:Choice Requires="p14">
      <p:transition p14:dur="10" advClick="0" advTm="15000"/>
    </mc:Choice>
    <mc:Fallback xmlns="">
      <p:transition advClick="0" advTm="1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741" decel="741" fill="hold" grpId="0" nodeType="withEffect">
                                  <p:stCondLst>
                                    <p:cond delay="500"/>
                                  </p:stCondLst>
                                  <p:childTnLst>
                                    <p:animMotion origin="layout" path="M 1.66667E-6 -4.44444E-6 L 0.43854 0.0007 " pathEditMode="relative" rAng="0" ptsTypes="AA">
                                      <p:cBhvr>
                                        <p:cTn id="6" dur="13500" fill="hold"/>
                                        <p:tgtEl>
                                          <p:spTgt spid="60"/>
                                        </p:tgtEl>
                                        <p:attrNameLst>
                                          <p:attrName>ppt_x</p:attrName>
                                          <p:attrName>ppt_y</p:attrName>
                                        </p:attrNameLst>
                                      </p:cBhvr>
                                      <p:rCtr x="21927"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1 (not white noise)</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79840319"/>
              </p:ext>
            </p:extLst>
          </p:nvPr>
        </p:nvGraphicFramePr>
        <p:xfrm>
          <a:off x="2602160" y="2054629"/>
          <a:ext cx="3771900" cy="822960"/>
        </p:xfrm>
        <a:graphic>
          <a:graphicData uri="http://schemas.openxmlformats.org/drawingml/2006/table">
            <a:tbl>
              <a:tblPr/>
              <a:tblGrid>
                <a:gridCol w="914400">
                  <a:extLst>
                    <a:ext uri="{9D8B030D-6E8A-4147-A177-3AD203B41FA5}">
                      <a16:colId xmlns:a16="http://schemas.microsoft.com/office/drawing/2014/main" val="3366816970"/>
                    </a:ext>
                  </a:extLst>
                </a:gridCol>
                <a:gridCol w="914400">
                  <a:extLst>
                    <a:ext uri="{9D8B030D-6E8A-4147-A177-3AD203B41FA5}">
                      <a16:colId xmlns:a16="http://schemas.microsoft.com/office/drawing/2014/main" val="2018912545"/>
                    </a:ext>
                  </a:extLst>
                </a:gridCol>
                <a:gridCol w="971550">
                  <a:extLst>
                    <a:ext uri="{9D8B030D-6E8A-4147-A177-3AD203B41FA5}">
                      <a16:colId xmlns:a16="http://schemas.microsoft.com/office/drawing/2014/main" val="1430768849"/>
                    </a:ext>
                  </a:extLst>
                </a:gridCol>
                <a:gridCol w="971550">
                  <a:extLst>
                    <a:ext uri="{9D8B030D-6E8A-4147-A177-3AD203B41FA5}">
                      <a16:colId xmlns:a16="http://schemas.microsoft.com/office/drawing/2014/main" val="2810442091"/>
                    </a:ext>
                  </a:extLst>
                </a:gridCol>
              </a:tblGrid>
              <a:tr h="0">
                <a:tc rowSpan="2">
                  <a:txBody>
                    <a:bodyPr/>
                    <a:lstStyle/>
                    <a:p>
                      <a:pPr marL="0" marR="0" indent="0" algn="l">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White Noise Results</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nchor="ctr">
                    <a:lnL>
                      <a:noFill/>
                    </a:lnL>
                    <a:lnR>
                      <a:noFill/>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marL="0" marR="0" indent="0" algn="ctr">
                        <a:spcBef>
                          <a:spcPts val="0"/>
                        </a:spcBef>
                        <a:spcAft>
                          <a:spcPts val="0"/>
                        </a:spcAft>
                      </a:pPr>
                      <a:r>
                        <a:rPr lang="en-US" sz="900" dirty="0">
                          <a:effectLst/>
                          <a:latin typeface="Times" panose="02020603050405020304" pitchFamily="18" charset="0"/>
                          <a:ea typeface="PMingLiU" panose="02020500000000000000" pitchFamily="18" charset="-120"/>
                          <a:cs typeface="Times New Roman" panose="02020603050405020304" pitchFamily="18" charset="0"/>
                        </a:rPr>
                        <a:t>Model</a:t>
                      </a:r>
                      <a:endParaRPr lang="en-US" sz="1000" dirty="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nchor="ctr">
                    <a:lnL>
                      <a:noFill/>
                    </a:lnL>
                    <a:lnR>
                      <a:noFill/>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marL="0" marR="0" indent="0" algn="ctr">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Rolling-Window ASE</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nchor="ctr">
                    <a:lnL>
                      <a:noFill/>
                    </a:lnL>
                    <a:lnR>
                      <a:noFill/>
                    </a:lnR>
                    <a:lnT w="190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957773534"/>
                  </a:ext>
                </a:extLst>
              </a:tr>
              <a:tr h="0">
                <a:tc vMerge="1">
                  <a:txBody>
                    <a:bodyPr/>
                    <a:lstStyle/>
                    <a:p>
                      <a:endParaRPr lang="en-US"/>
                    </a:p>
                  </a:txBody>
                  <a:tcPr/>
                </a:tc>
                <a:tc vMerge="1">
                  <a:txBody>
                    <a:bodyPr/>
                    <a:lstStyle/>
                    <a:p>
                      <a:endParaRPr lang="en-US"/>
                    </a:p>
                  </a:txBody>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3-Month Forecast</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12-Month Forecast</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20033453"/>
                  </a:ext>
                </a:extLst>
              </a:tr>
              <a:tr h="0">
                <a:tc rowSpan="4">
                  <a:txBody>
                    <a:bodyPr/>
                    <a:lstStyle/>
                    <a:p>
                      <a:pPr marL="0" marR="0" indent="0" algn="l">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Not white noise</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nchor="ctr">
                    <a:lnL>
                      <a:noFill/>
                    </a:lnL>
                    <a:lnR>
                      <a:noFill/>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Equal Means</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7.49</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9.07</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279972221"/>
                  </a:ext>
                </a:extLst>
              </a:tr>
              <a:tr h="0">
                <a:tc vMerge="1">
                  <a:txBody>
                    <a:bodyPr/>
                    <a:lstStyle/>
                    <a:p>
                      <a:endParaRPr lang="en-US"/>
                    </a:p>
                  </a:txBody>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ARMA</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a:noFill/>
                    </a:lnT>
                    <a:lnB>
                      <a:noFill/>
                    </a:lnB>
                    <a:solidFill>
                      <a:srgbClr val="BDD6EE"/>
                    </a:solidFill>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6.44</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a:noFill/>
                    </a:lnT>
                    <a:lnB>
                      <a:noFill/>
                    </a:lnB>
                    <a:solidFill>
                      <a:srgbClr val="BDD6EE"/>
                    </a:solidFill>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6.87</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a:noFill/>
                    </a:lnT>
                    <a:lnB>
                      <a:noFill/>
                    </a:lnB>
                    <a:solidFill>
                      <a:srgbClr val="BDD6EE"/>
                    </a:solidFill>
                  </a:tcPr>
                </a:tc>
                <a:extLst>
                  <a:ext uri="{0D108BD9-81ED-4DB2-BD59-A6C34878D82A}">
                    <a16:rowId xmlns:a16="http://schemas.microsoft.com/office/drawing/2014/main" val="3337556652"/>
                  </a:ext>
                </a:extLst>
              </a:tr>
              <a:tr h="0">
                <a:tc vMerge="1">
                  <a:txBody>
                    <a:bodyPr/>
                    <a:lstStyle/>
                    <a:p>
                      <a:endParaRPr lang="en-US"/>
                    </a:p>
                  </a:txBody>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ARIMA, d=1</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a:noFill/>
                    </a:lnT>
                    <a:lnB>
                      <a:noFill/>
                    </a:lnB>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9.90</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a:noFill/>
                    </a:lnT>
                    <a:lnB>
                      <a:noFill/>
                    </a:lnB>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9.31</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a:noFill/>
                    </a:lnT>
                    <a:lnB>
                      <a:noFill/>
                    </a:lnB>
                  </a:tcPr>
                </a:tc>
                <a:extLst>
                  <a:ext uri="{0D108BD9-81ED-4DB2-BD59-A6C34878D82A}">
                    <a16:rowId xmlns:a16="http://schemas.microsoft.com/office/drawing/2014/main" val="1623749298"/>
                  </a:ext>
                </a:extLst>
              </a:tr>
              <a:tr h="0">
                <a:tc vMerge="1">
                  <a:txBody>
                    <a:bodyPr/>
                    <a:lstStyle/>
                    <a:p>
                      <a:endParaRPr lang="en-US"/>
                    </a:p>
                  </a:txBody>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ARIMA, s=12</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a:noFill/>
                    </a:lnT>
                    <a:lnB w="1905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8.66</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a:noFill/>
                    </a:lnT>
                    <a:lnB w="1905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900" dirty="0">
                          <a:effectLst/>
                          <a:latin typeface="Times" panose="02020603050405020304" pitchFamily="18" charset="0"/>
                          <a:ea typeface="PMingLiU" panose="02020500000000000000" pitchFamily="18" charset="-120"/>
                          <a:cs typeface="Times New Roman" panose="02020603050405020304" pitchFamily="18" charset="0"/>
                        </a:rPr>
                        <a:t>9.98</a:t>
                      </a:r>
                      <a:endParaRPr lang="en-US" sz="1000" dirty="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a:noFill/>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95848789"/>
                  </a:ext>
                </a:extLst>
              </a:tr>
            </a:tbl>
          </a:graphicData>
        </a:graphic>
      </p:graphicFrame>
      <p:sp>
        <p:nvSpPr>
          <p:cNvPr id="4" name="Slide Number Placeholder 3"/>
          <p:cNvSpPr>
            <a:spLocks noGrp="1"/>
          </p:cNvSpPr>
          <p:nvPr>
            <p:ph type="sldNum" sz="quarter" idx="12"/>
          </p:nvPr>
        </p:nvSpPr>
        <p:spPr/>
        <p:txBody>
          <a:bodyPr/>
          <a:lstStyle/>
          <a:p>
            <a:fld id="{38327683-8978-6B4B-9130-4A6A841F0549}" type="slidenum">
              <a:rPr lang="en-US" smtClean="0"/>
              <a:t>14</a:t>
            </a:fld>
            <a:endParaRPr lang="en-US" dirty="0"/>
          </a:p>
        </p:txBody>
      </p:sp>
    </p:spTree>
    <p:extLst>
      <p:ext uri="{BB962C8B-B14F-4D97-AF65-F5344CB8AC3E}">
        <p14:creationId xmlns:p14="http://schemas.microsoft.com/office/powerpoint/2010/main" val="1029425108"/>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(white noise)</a:t>
            </a:r>
          </a:p>
        </p:txBody>
      </p:sp>
      <p:graphicFrame>
        <p:nvGraphicFramePr>
          <p:cNvPr id="5" name="Content Placeholder 4"/>
          <p:cNvGraphicFramePr>
            <a:graphicFrameLocks noGrp="1"/>
          </p:cNvGraphicFramePr>
          <p:nvPr>
            <p:ph idx="1"/>
          </p:nvPr>
        </p:nvGraphicFramePr>
        <p:xfrm>
          <a:off x="2686050" y="3589814"/>
          <a:ext cx="3771900" cy="822960"/>
        </p:xfrm>
        <a:graphic>
          <a:graphicData uri="http://schemas.openxmlformats.org/drawingml/2006/table">
            <a:tbl>
              <a:tblPr/>
              <a:tblGrid>
                <a:gridCol w="914400">
                  <a:extLst>
                    <a:ext uri="{9D8B030D-6E8A-4147-A177-3AD203B41FA5}">
                      <a16:colId xmlns:a16="http://schemas.microsoft.com/office/drawing/2014/main" val="4023691086"/>
                    </a:ext>
                  </a:extLst>
                </a:gridCol>
                <a:gridCol w="914400">
                  <a:extLst>
                    <a:ext uri="{9D8B030D-6E8A-4147-A177-3AD203B41FA5}">
                      <a16:colId xmlns:a16="http://schemas.microsoft.com/office/drawing/2014/main" val="374438629"/>
                    </a:ext>
                  </a:extLst>
                </a:gridCol>
                <a:gridCol w="971550">
                  <a:extLst>
                    <a:ext uri="{9D8B030D-6E8A-4147-A177-3AD203B41FA5}">
                      <a16:colId xmlns:a16="http://schemas.microsoft.com/office/drawing/2014/main" val="3420340630"/>
                    </a:ext>
                  </a:extLst>
                </a:gridCol>
                <a:gridCol w="971550">
                  <a:extLst>
                    <a:ext uri="{9D8B030D-6E8A-4147-A177-3AD203B41FA5}">
                      <a16:colId xmlns:a16="http://schemas.microsoft.com/office/drawing/2014/main" val="1178072771"/>
                    </a:ext>
                  </a:extLst>
                </a:gridCol>
              </a:tblGrid>
              <a:tr h="0">
                <a:tc rowSpan="2">
                  <a:txBody>
                    <a:bodyPr/>
                    <a:lstStyle/>
                    <a:p>
                      <a:pPr marL="0" marR="0" indent="0" algn="l">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White Noise Results</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nchor="ctr">
                    <a:lnL>
                      <a:noFill/>
                    </a:lnL>
                    <a:lnR>
                      <a:noFill/>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marL="0" marR="0" indent="0" algn="ctr">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Model</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nchor="ctr">
                    <a:lnL>
                      <a:noFill/>
                    </a:lnL>
                    <a:lnR>
                      <a:noFill/>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marL="0" marR="0" indent="0" algn="ctr">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Rolling-Window ASE</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nchor="ctr">
                    <a:lnL>
                      <a:noFill/>
                    </a:lnL>
                    <a:lnR>
                      <a:noFill/>
                    </a:lnR>
                    <a:lnT w="190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448125769"/>
                  </a:ext>
                </a:extLst>
              </a:tr>
              <a:tr h="0">
                <a:tc vMerge="1">
                  <a:txBody>
                    <a:bodyPr/>
                    <a:lstStyle/>
                    <a:p>
                      <a:endParaRPr lang="en-US"/>
                    </a:p>
                  </a:txBody>
                  <a:tcPr/>
                </a:tc>
                <a:tc vMerge="1">
                  <a:txBody>
                    <a:bodyPr/>
                    <a:lstStyle/>
                    <a:p>
                      <a:endParaRPr lang="en-US"/>
                    </a:p>
                  </a:txBody>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3-Month Forecast</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12-Month Forecast</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98746293"/>
                  </a:ext>
                </a:extLst>
              </a:tr>
              <a:tr h="0">
                <a:tc rowSpan="4">
                  <a:txBody>
                    <a:bodyPr/>
                    <a:lstStyle/>
                    <a:p>
                      <a:pPr marL="0" marR="0" indent="0" algn="l">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White noise</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nchor="ctr">
                    <a:lnL>
                      <a:noFill/>
                    </a:lnL>
                    <a:lnR>
                      <a:noFill/>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Equal Means</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w="12700" cap="flat" cmpd="sng" algn="ctr">
                      <a:solidFill>
                        <a:srgbClr val="000000"/>
                      </a:solidFill>
                      <a:prstDash val="solid"/>
                      <a:round/>
                      <a:headEnd type="none" w="med" len="med"/>
                      <a:tailEnd type="none" w="med" len="med"/>
                    </a:lnT>
                    <a:lnB>
                      <a:noFill/>
                    </a:lnB>
                    <a:solidFill>
                      <a:srgbClr val="BDD6EE"/>
                    </a:solidFill>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0.74</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w="12700" cap="flat" cmpd="sng" algn="ctr">
                      <a:solidFill>
                        <a:srgbClr val="000000"/>
                      </a:solidFill>
                      <a:prstDash val="solid"/>
                      <a:round/>
                      <a:headEnd type="none" w="med" len="med"/>
                      <a:tailEnd type="none" w="med" len="med"/>
                    </a:lnT>
                    <a:lnB>
                      <a:noFill/>
                    </a:lnB>
                    <a:solidFill>
                      <a:srgbClr val="BDD6EE"/>
                    </a:solidFill>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0.57</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w="12700" cap="flat" cmpd="sng" algn="ctr">
                      <a:solidFill>
                        <a:srgbClr val="000000"/>
                      </a:solidFill>
                      <a:prstDash val="solid"/>
                      <a:round/>
                      <a:headEnd type="none" w="med" len="med"/>
                      <a:tailEnd type="none" w="med" len="med"/>
                    </a:lnT>
                    <a:lnB>
                      <a:noFill/>
                    </a:lnB>
                    <a:solidFill>
                      <a:srgbClr val="BDD6EE"/>
                    </a:solidFill>
                  </a:tcPr>
                </a:tc>
                <a:extLst>
                  <a:ext uri="{0D108BD9-81ED-4DB2-BD59-A6C34878D82A}">
                    <a16:rowId xmlns:a16="http://schemas.microsoft.com/office/drawing/2014/main" val="958333229"/>
                  </a:ext>
                </a:extLst>
              </a:tr>
              <a:tr h="0">
                <a:tc vMerge="1">
                  <a:txBody>
                    <a:bodyPr/>
                    <a:lstStyle/>
                    <a:p>
                      <a:endParaRPr lang="en-US"/>
                    </a:p>
                  </a:txBody>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ARMA</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a:noFill/>
                    </a:lnT>
                    <a:lnB>
                      <a:noFill/>
                    </a:lnB>
                    <a:solidFill>
                      <a:srgbClr val="FFFFFF"/>
                    </a:solidFill>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0.88</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a:noFill/>
                    </a:lnT>
                    <a:lnB>
                      <a:noFill/>
                    </a:lnB>
                    <a:solidFill>
                      <a:srgbClr val="FFFFFF"/>
                    </a:solidFill>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0.75</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a:noFill/>
                    </a:lnT>
                    <a:lnB>
                      <a:noFill/>
                    </a:lnB>
                    <a:solidFill>
                      <a:srgbClr val="FFFFFF"/>
                    </a:solidFill>
                  </a:tcPr>
                </a:tc>
                <a:extLst>
                  <a:ext uri="{0D108BD9-81ED-4DB2-BD59-A6C34878D82A}">
                    <a16:rowId xmlns:a16="http://schemas.microsoft.com/office/drawing/2014/main" val="3143904169"/>
                  </a:ext>
                </a:extLst>
              </a:tr>
              <a:tr h="0">
                <a:tc vMerge="1">
                  <a:txBody>
                    <a:bodyPr/>
                    <a:lstStyle/>
                    <a:p>
                      <a:endParaRPr lang="en-US"/>
                    </a:p>
                  </a:txBody>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ARIMA, d=1</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a:noFill/>
                    </a:lnT>
                    <a:lnB>
                      <a:noFill/>
                    </a:lnB>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0.86</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a:noFill/>
                    </a:lnT>
                    <a:lnB>
                      <a:noFill/>
                    </a:lnB>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0.72</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a:noFill/>
                    </a:lnT>
                    <a:lnB>
                      <a:noFill/>
                    </a:lnB>
                  </a:tcPr>
                </a:tc>
                <a:extLst>
                  <a:ext uri="{0D108BD9-81ED-4DB2-BD59-A6C34878D82A}">
                    <a16:rowId xmlns:a16="http://schemas.microsoft.com/office/drawing/2014/main" val="602015005"/>
                  </a:ext>
                </a:extLst>
              </a:tr>
              <a:tr h="0">
                <a:tc vMerge="1">
                  <a:txBody>
                    <a:bodyPr/>
                    <a:lstStyle/>
                    <a:p>
                      <a:endParaRPr lang="en-US"/>
                    </a:p>
                  </a:txBody>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ARIMA, s=12</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a:noFill/>
                    </a:lnT>
                    <a:lnB w="1905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900">
                          <a:effectLst/>
                          <a:latin typeface="Times" panose="02020603050405020304" pitchFamily="18" charset="0"/>
                          <a:ea typeface="PMingLiU" panose="02020500000000000000" pitchFamily="18" charset="-120"/>
                          <a:cs typeface="Times New Roman" panose="02020603050405020304" pitchFamily="18" charset="0"/>
                        </a:rPr>
                        <a:t>1.47</a:t>
                      </a:r>
                      <a:endParaRPr lang="en-US" sz="100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a:noFill/>
                    </a:lnT>
                    <a:lnB w="19050" cap="flat" cmpd="sng" algn="ctr">
                      <a:solidFill>
                        <a:srgbClr val="000000"/>
                      </a:solidFill>
                      <a:prstDash val="solid"/>
                      <a:round/>
                      <a:headEnd type="none" w="med" len="med"/>
                      <a:tailEnd type="none" w="med" len="med"/>
                    </a:lnB>
                  </a:tcPr>
                </a:tc>
                <a:tc>
                  <a:txBody>
                    <a:bodyPr/>
                    <a:lstStyle/>
                    <a:p>
                      <a:pPr marL="0" marR="0" indent="0" algn="just">
                        <a:spcBef>
                          <a:spcPts val="0"/>
                        </a:spcBef>
                        <a:spcAft>
                          <a:spcPts val="0"/>
                        </a:spcAft>
                      </a:pPr>
                      <a:r>
                        <a:rPr lang="en-US" sz="900" dirty="0">
                          <a:effectLst/>
                          <a:latin typeface="Times" panose="02020603050405020304" pitchFamily="18" charset="0"/>
                          <a:ea typeface="PMingLiU" panose="02020500000000000000" pitchFamily="18" charset="-120"/>
                          <a:cs typeface="Times New Roman" panose="02020603050405020304" pitchFamily="18" charset="0"/>
                        </a:rPr>
                        <a:t>2.18</a:t>
                      </a:r>
                      <a:endParaRPr lang="en-US" sz="1000" dirty="0">
                        <a:effectLst/>
                        <a:latin typeface="Times" panose="02020603050405020304" pitchFamily="18" charset="0"/>
                        <a:ea typeface="PMingLiU" panose="02020500000000000000" pitchFamily="18" charset="-120"/>
                        <a:cs typeface="Times New Roman" panose="02020603050405020304" pitchFamily="18" charset="0"/>
                      </a:endParaRPr>
                    </a:p>
                  </a:txBody>
                  <a:tcPr marL="44450" marR="44450" marT="0" marB="0">
                    <a:lnL>
                      <a:noFill/>
                    </a:lnL>
                    <a:lnR>
                      <a:noFill/>
                    </a:lnR>
                    <a:lnT>
                      <a:noFill/>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5095182"/>
                  </a:ext>
                </a:extLst>
              </a:tr>
            </a:tbl>
          </a:graphicData>
        </a:graphic>
      </p:graphicFrame>
      <p:sp>
        <p:nvSpPr>
          <p:cNvPr id="4" name="Slide Number Placeholder 3"/>
          <p:cNvSpPr>
            <a:spLocks noGrp="1"/>
          </p:cNvSpPr>
          <p:nvPr>
            <p:ph type="sldNum" sz="quarter" idx="12"/>
          </p:nvPr>
        </p:nvSpPr>
        <p:spPr/>
        <p:txBody>
          <a:bodyPr/>
          <a:lstStyle/>
          <a:p>
            <a:fld id="{38327683-8978-6B4B-9130-4A6A841F0549}" type="slidenum">
              <a:rPr lang="en-US" smtClean="0"/>
              <a:t>15</a:t>
            </a:fld>
            <a:endParaRPr lang="en-US" dirty="0"/>
          </a:p>
        </p:txBody>
      </p:sp>
    </p:spTree>
    <p:extLst>
      <p:ext uri="{BB962C8B-B14F-4D97-AF65-F5344CB8AC3E}">
        <p14:creationId xmlns:p14="http://schemas.microsoft.com/office/powerpoint/2010/main" val="1419529924"/>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Aggregation</a:t>
            </a:r>
          </a:p>
        </p:txBody>
      </p:sp>
      <p:sp>
        <p:nvSpPr>
          <p:cNvPr id="3" name="Content Placeholder 2"/>
          <p:cNvSpPr>
            <a:spLocks noGrp="1"/>
          </p:cNvSpPr>
          <p:nvPr>
            <p:ph idx="1"/>
          </p:nvPr>
        </p:nvSpPr>
        <p:spPr/>
        <p:txBody>
          <a:bodyPr/>
          <a:lstStyle/>
          <a:p>
            <a:r>
              <a:rPr lang="en-US" dirty="0"/>
              <a:t>Placeholder</a:t>
            </a:r>
          </a:p>
          <a:p>
            <a:r>
              <a:rPr lang="en-US" dirty="0"/>
              <a:t>(2 slides)</a:t>
            </a:r>
          </a:p>
        </p:txBody>
      </p:sp>
      <p:sp>
        <p:nvSpPr>
          <p:cNvPr id="4" name="Slide Number Placeholder 3"/>
          <p:cNvSpPr>
            <a:spLocks noGrp="1"/>
          </p:cNvSpPr>
          <p:nvPr>
            <p:ph type="sldNum" sz="quarter" idx="12"/>
          </p:nvPr>
        </p:nvSpPr>
        <p:spPr/>
        <p:txBody>
          <a:bodyPr/>
          <a:lstStyle/>
          <a:p>
            <a:fld id="{38327683-8978-6B4B-9130-4A6A841F0549}" type="slidenum">
              <a:rPr lang="en-US" smtClean="0"/>
              <a:t>16</a:t>
            </a:fld>
            <a:endParaRPr lang="en-US" dirty="0"/>
          </a:p>
        </p:txBody>
      </p:sp>
    </p:spTree>
    <p:extLst>
      <p:ext uri="{BB962C8B-B14F-4D97-AF65-F5344CB8AC3E}">
        <p14:creationId xmlns:p14="http://schemas.microsoft.com/office/powerpoint/2010/main" val="1643598145"/>
      </p:ext>
    </p:extLst>
  </p:cSld>
  <p:clrMapOvr>
    <a:masterClrMapping/>
  </p:clrMapOvr>
  <mc:AlternateContent xmlns:mc="http://schemas.openxmlformats.org/markup-compatibility/2006" xmlns:p14="http://schemas.microsoft.com/office/powerpoint/2010/main">
    <mc:Choice Requires="p14">
      <p:transition p14:dur="0" advClick="0" advTm="30000"/>
    </mc:Choice>
    <mc:Fallback xmlns="">
      <p:transition advClick="0" advTm="3000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Box quote</a:t>
            </a:r>
          </a:p>
        </p:txBody>
      </p:sp>
      <p:sp>
        <p:nvSpPr>
          <p:cNvPr id="3" name="Content Placeholder 2"/>
          <p:cNvSpPr>
            <a:spLocks noGrp="1"/>
          </p:cNvSpPr>
          <p:nvPr>
            <p:ph idx="1"/>
          </p:nvPr>
        </p:nvSpPr>
        <p:spPr/>
        <p:txBody>
          <a:bodyPr/>
          <a:lstStyle/>
          <a:p>
            <a:r>
              <a:rPr lang="en-US" dirty="0"/>
              <a:t>“All models are wrong, but some are useful” </a:t>
            </a:r>
          </a:p>
          <a:p>
            <a:pPr marL="0" indent="0">
              <a:buNone/>
            </a:pPr>
            <a:r>
              <a:rPr lang="en-US" dirty="0"/>
              <a:t>- George Box, 1978</a:t>
            </a:r>
          </a:p>
        </p:txBody>
      </p:sp>
      <p:sp>
        <p:nvSpPr>
          <p:cNvPr id="4" name="Slide Number Placeholder 3"/>
          <p:cNvSpPr>
            <a:spLocks noGrp="1"/>
          </p:cNvSpPr>
          <p:nvPr>
            <p:ph type="sldNum" sz="quarter" idx="12"/>
          </p:nvPr>
        </p:nvSpPr>
        <p:spPr/>
        <p:txBody>
          <a:bodyPr/>
          <a:lstStyle/>
          <a:p>
            <a:fld id="{38327683-8978-6B4B-9130-4A6A841F0549}" type="slidenum">
              <a:rPr lang="en-US" smtClean="0"/>
              <a:t>17</a:t>
            </a:fld>
            <a:endParaRPr lang="en-US" dirty="0"/>
          </a:p>
        </p:txBody>
      </p:sp>
    </p:spTree>
    <p:extLst>
      <p:ext uri="{BB962C8B-B14F-4D97-AF65-F5344CB8AC3E}">
        <p14:creationId xmlns:p14="http://schemas.microsoft.com/office/powerpoint/2010/main" val="871871654"/>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lstStyle/>
          <a:p>
            <a:r>
              <a:rPr lang="en-US" dirty="0"/>
              <a:t>2 slides</a:t>
            </a:r>
          </a:p>
        </p:txBody>
      </p:sp>
      <p:sp>
        <p:nvSpPr>
          <p:cNvPr id="4" name="Slide Number Placeholder 3"/>
          <p:cNvSpPr>
            <a:spLocks noGrp="1"/>
          </p:cNvSpPr>
          <p:nvPr>
            <p:ph type="sldNum" sz="quarter" idx="12"/>
          </p:nvPr>
        </p:nvSpPr>
        <p:spPr/>
        <p:txBody>
          <a:bodyPr/>
          <a:lstStyle/>
          <a:p>
            <a:fld id="{38327683-8978-6B4B-9130-4A6A841F0549}" type="slidenum">
              <a:rPr lang="en-US" smtClean="0"/>
              <a:t>18</a:t>
            </a:fld>
            <a:endParaRPr lang="en-US" dirty="0"/>
          </a:p>
        </p:txBody>
      </p:sp>
    </p:spTree>
    <p:extLst>
      <p:ext uri="{BB962C8B-B14F-4D97-AF65-F5344CB8AC3E}">
        <p14:creationId xmlns:p14="http://schemas.microsoft.com/office/powerpoint/2010/main" val="1571250658"/>
      </p:ext>
    </p:extLst>
  </p:cSld>
  <p:clrMapOvr>
    <a:masterClrMapping/>
  </p:clrMapOvr>
  <mc:AlternateContent xmlns:mc="http://schemas.openxmlformats.org/markup-compatibility/2006" xmlns:p14="http://schemas.microsoft.com/office/powerpoint/2010/main">
    <mc:Choice Requires="p14">
      <p:transition p14:dur="0" advClick="0" advTm="30000"/>
    </mc:Choice>
    <mc:Fallback xmlns="">
      <p:transition advClick="0" advTm="30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3">
            <a:extLst>
              <a:ext uri="{FF2B5EF4-FFF2-40B4-BE49-F238E27FC236}">
                <a16:creationId xmlns:a16="http://schemas.microsoft.com/office/drawing/2014/main" id="{8AD5EE1E-EA5F-4890-A4AA-2CE64FCFD0E0}"/>
              </a:ext>
            </a:extLst>
          </p:cNvPr>
          <p:cNvPicPr>
            <a:picLocks noChangeAspect="1"/>
          </p:cNvPicPr>
          <p:nvPr/>
        </p:nvPicPr>
        <p:blipFill rotWithShape="1">
          <a:blip r:embed="rId3"/>
          <a:srcRect l="8681" t="48102" r="67778" b="41261"/>
          <a:stretch/>
        </p:blipFill>
        <p:spPr>
          <a:xfrm flipV="1">
            <a:off x="0" y="-1"/>
            <a:ext cx="9144000" cy="2324101"/>
          </a:xfrm>
          <a:prstGeom prst="rect">
            <a:avLst/>
          </a:prstGeom>
        </p:spPr>
      </p:pic>
      <p:sp>
        <p:nvSpPr>
          <p:cNvPr id="5" name="Slide Number Placeholder 4"/>
          <p:cNvSpPr>
            <a:spLocks noGrp="1"/>
          </p:cNvSpPr>
          <p:nvPr>
            <p:ph type="sldNum" sz="quarter" idx="12"/>
          </p:nvPr>
        </p:nvSpPr>
        <p:spPr/>
        <p:txBody>
          <a:bodyPr/>
          <a:lstStyle/>
          <a:p>
            <a:fld id="{38327683-8978-6B4B-9130-4A6A841F0549}" type="slidenum">
              <a:rPr lang="en-US" smtClean="0"/>
              <a:t>2</a:t>
            </a:fld>
            <a:endParaRPr lang="en-US" dirty="0"/>
          </a:p>
        </p:txBody>
      </p:sp>
      <p:pic>
        <p:nvPicPr>
          <p:cNvPr id="10" name="Picture 9">
            <a:extLst>
              <a:ext uri="{FF2B5EF4-FFF2-40B4-BE49-F238E27FC236}">
                <a16:creationId xmlns:a16="http://schemas.microsoft.com/office/drawing/2014/main" id="{F26FE1E6-52E9-4F36-9A6B-5326E2C1D67E}"/>
              </a:ext>
            </a:extLst>
          </p:cNvPr>
          <p:cNvPicPr>
            <a:picLocks noChangeAspect="1"/>
          </p:cNvPicPr>
          <p:nvPr/>
        </p:nvPicPr>
        <p:blipFill rotWithShape="1">
          <a:blip r:embed="rId4"/>
          <a:srcRect l="11113" t="38442" r="70823" b="29859"/>
          <a:stretch/>
        </p:blipFill>
        <p:spPr>
          <a:xfrm>
            <a:off x="628650" y="3305364"/>
            <a:ext cx="1651784" cy="1630456"/>
          </a:xfrm>
          <a:prstGeom prst="ellipse">
            <a:avLst/>
          </a:prstGeom>
          <a:ln w="28575">
            <a:solidFill>
              <a:srgbClr val="D83038"/>
            </a:solidFill>
          </a:ln>
        </p:spPr>
      </p:pic>
      <p:pic>
        <p:nvPicPr>
          <p:cNvPr id="14" name="Picture 13">
            <a:extLst>
              <a:ext uri="{FF2B5EF4-FFF2-40B4-BE49-F238E27FC236}">
                <a16:creationId xmlns:a16="http://schemas.microsoft.com/office/drawing/2014/main" id="{13CE5081-20D8-42FE-8CDD-680A960621D1}"/>
              </a:ext>
            </a:extLst>
          </p:cNvPr>
          <p:cNvPicPr>
            <a:picLocks noChangeAspect="1"/>
          </p:cNvPicPr>
          <p:nvPr/>
        </p:nvPicPr>
        <p:blipFill rotWithShape="1">
          <a:blip r:embed="rId5"/>
          <a:srcRect l="8970" t="31241" r="72966" b="37060"/>
          <a:stretch/>
        </p:blipFill>
        <p:spPr>
          <a:xfrm>
            <a:off x="6863566" y="3305363"/>
            <a:ext cx="1651784" cy="1630456"/>
          </a:xfrm>
          <a:prstGeom prst="ellipse">
            <a:avLst/>
          </a:prstGeom>
          <a:ln w="28575">
            <a:solidFill>
              <a:srgbClr val="D83038"/>
            </a:solidFill>
          </a:ln>
        </p:spPr>
      </p:pic>
      <p:pic>
        <p:nvPicPr>
          <p:cNvPr id="18" name="Picture 17">
            <a:extLst>
              <a:ext uri="{FF2B5EF4-FFF2-40B4-BE49-F238E27FC236}">
                <a16:creationId xmlns:a16="http://schemas.microsoft.com/office/drawing/2014/main" id="{B9518292-7506-4CE5-8CCC-68670EE21EA9}"/>
              </a:ext>
            </a:extLst>
          </p:cNvPr>
          <p:cNvPicPr>
            <a:picLocks noChangeAspect="1"/>
          </p:cNvPicPr>
          <p:nvPr/>
        </p:nvPicPr>
        <p:blipFill rotWithShape="1">
          <a:blip r:embed="rId6"/>
          <a:srcRect l="67401" t="23051" r="14535" b="45250"/>
          <a:stretch/>
        </p:blipFill>
        <p:spPr>
          <a:xfrm>
            <a:off x="3746108" y="3305363"/>
            <a:ext cx="1651784" cy="1630457"/>
          </a:xfrm>
          <a:prstGeom prst="ellipse">
            <a:avLst/>
          </a:prstGeom>
        </p:spPr>
      </p:pic>
      <p:pic>
        <p:nvPicPr>
          <p:cNvPr id="20" name="Picture 19">
            <a:extLst>
              <a:ext uri="{FF2B5EF4-FFF2-40B4-BE49-F238E27FC236}">
                <a16:creationId xmlns:a16="http://schemas.microsoft.com/office/drawing/2014/main" id="{DF0B9656-6F2E-41E4-BB22-A93A6E3FBC0B}"/>
              </a:ext>
            </a:extLst>
          </p:cNvPr>
          <p:cNvPicPr>
            <a:picLocks noChangeAspect="1"/>
          </p:cNvPicPr>
          <p:nvPr/>
        </p:nvPicPr>
        <p:blipFill rotWithShape="1">
          <a:blip r:embed="rId7"/>
          <a:srcRect l="72585" t="35582" r="12047" b="37468"/>
          <a:stretch/>
        </p:blipFill>
        <p:spPr>
          <a:xfrm>
            <a:off x="3746108" y="3309844"/>
            <a:ext cx="1652878" cy="1630456"/>
          </a:xfrm>
          <a:prstGeom prst="ellipse">
            <a:avLst/>
          </a:prstGeom>
          <a:ln w="28575">
            <a:solidFill>
              <a:srgbClr val="D83038"/>
            </a:solidFill>
          </a:ln>
        </p:spPr>
      </p:pic>
      <p:sp>
        <p:nvSpPr>
          <p:cNvPr id="23" name="Arrow: Right 22">
            <a:extLst>
              <a:ext uri="{FF2B5EF4-FFF2-40B4-BE49-F238E27FC236}">
                <a16:creationId xmlns:a16="http://schemas.microsoft.com/office/drawing/2014/main" id="{B4BD5953-F8FE-47C8-9934-ACF3E2EDDDF6}"/>
              </a:ext>
            </a:extLst>
          </p:cNvPr>
          <p:cNvSpPr/>
          <p:nvPr/>
        </p:nvSpPr>
        <p:spPr>
          <a:xfrm>
            <a:off x="2744330" y="3878541"/>
            <a:ext cx="537882" cy="416859"/>
          </a:xfrm>
          <a:prstGeom prst="rightArrow">
            <a:avLst/>
          </a:prstGeom>
          <a:solidFill>
            <a:srgbClr val="D830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rrow: Right 23">
            <a:extLst>
              <a:ext uri="{FF2B5EF4-FFF2-40B4-BE49-F238E27FC236}">
                <a16:creationId xmlns:a16="http://schemas.microsoft.com/office/drawing/2014/main" id="{AC873443-4C8C-435E-A4BC-9D2BFA6D2979}"/>
              </a:ext>
            </a:extLst>
          </p:cNvPr>
          <p:cNvSpPr/>
          <p:nvPr/>
        </p:nvSpPr>
        <p:spPr>
          <a:xfrm>
            <a:off x="5861788" y="3878541"/>
            <a:ext cx="537882" cy="416859"/>
          </a:xfrm>
          <a:prstGeom prst="rightArrow">
            <a:avLst/>
          </a:prstGeom>
          <a:solidFill>
            <a:srgbClr val="D830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968F104E-02FA-44F5-8E79-39C4522640A7}"/>
              </a:ext>
            </a:extLst>
          </p:cNvPr>
          <p:cNvSpPr txBox="1"/>
          <p:nvPr/>
        </p:nvSpPr>
        <p:spPr>
          <a:xfrm>
            <a:off x="163900" y="5108891"/>
            <a:ext cx="2733941" cy="400110"/>
          </a:xfrm>
          <a:prstGeom prst="rect">
            <a:avLst/>
          </a:prstGeom>
          <a:noFill/>
        </p:spPr>
        <p:txBody>
          <a:bodyPr wrap="square" rtlCol="0">
            <a:spAutoFit/>
          </a:bodyPr>
          <a:lstStyle/>
          <a:p>
            <a:pPr algn="ctr"/>
            <a:r>
              <a:rPr lang="en-US" sz="2000" b="1" dirty="0">
                <a:solidFill>
                  <a:schemeClr val="bg2">
                    <a:lumMod val="25000"/>
                  </a:schemeClr>
                </a:solidFill>
                <a:latin typeface="Franklin Gothic Medium Cond" panose="020B0606030402020204" pitchFamily="34" charset="0"/>
              </a:rPr>
              <a:t>Manufacturer/Importer</a:t>
            </a:r>
          </a:p>
        </p:txBody>
      </p:sp>
      <p:sp>
        <p:nvSpPr>
          <p:cNvPr id="26" name="TextBox 25">
            <a:extLst>
              <a:ext uri="{FF2B5EF4-FFF2-40B4-BE49-F238E27FC236}">
                <a16:creationId xmlns:a16="http://schemas.microsoft.com/office/drawing/2014/main" id="{A79CDBC8-BC82-4B96-9BFF-03775AEBA648}"/>
              </a:ext>
            </a:extLst>
          </p:cNvPr>
          <p:cNvSpPr txBox="1"/>
          <p:nvPr/>
        </p:nvSpPr>
        <p:spPr>
          <a:xfrm>
            <a:off x="3205029" y="5108333"/>
            <a:ext cx="2733941" cy="400110"/>
          </a:xfrm>
          <a:prstGeom prst="rect">
            <a:avLst/>
          </a:prstGeom>
          <a:noFill/>
        </p:spPr>
        <p:txBody>
          <a:bodyPr wrap="square" rtlCol="0">
            <a:spAutoFit/>
          </a:bodyPr>
          <a:lstStyle/>
          <a:p>
            <a:pPr algn="ctr"/>
            <a:r>
              <a:rPr lang="en-US" sz="2000" b="1" dirty="0">
                <a:solidFill>
                  <a:schemeClr val="bg2">
                    <a:lumMod val="25000"/>
                  </a:schemeClr>
                </a:solidFill>
                <a:latin typeface="Franklin Gothic Medium Cond" panose="020B0606030402020204" pitchFamily="34" charset="0"/>
              </a:rPr>
              <a:t>Wholesale Distributor</a:t>
            </a:r>
          </a:p>
        </p:txBody>
      </p:sp>
      <p:sp>
        <p:nvSpPr>
          <p:cNvPr id="27" name="TextBox 26">
            <a:extLst>
              <a:ext uri="{FF2B5EF4-FFF2-40B4-BE49-F238E27FC236}">
                <a16:creationId xmlns:a16="http://schemas.microsoft.com/office/drawing/2014/main" id="{3A779E6F-9D0F-4D6A-B5C7-2055004CD935}"/>
              </a:ext>
            </a:extLst>
          </p:cNvPr>
          <p:cNvSpPr txBox="1"/>
          <p:nvPr/>
        </p:nvSpPr>
        <p:spPr>
          <a:xfrm>
            <a:off x="6322487" y="5108333"/>
            <a:ext cx="2733941" cy="400110"/>
          </a:xfrm>
          <a:prstGeom prst="rect">
            <a:avLst/>
          </a:prstGeom>
          <a:noFill/>
        </p:spPr>
        <p:txBody>
          <a:bodyPr wrap="square" rtlCol="0">
            <a:spAutoFit/>
          </a:bodyPr>
          <a:lstStyle/>
          <a:p>
            <a:pPr algn="ctr"/>
            <a:r>
              <a:rPr lang="en-US" sz="2000" b="1" dirty="0">
                <a:solidFill>
                  <a:schemeClr val="bg2">
                    <a:lumMod val="25000"/>
                  </a:schemeClr>
                </a:solidFill>
                <a:latin typeface="Franklin Gothic Medium Cond" panose="020B0606030402020204" pitchFamily="34" charset="0"/>
              </a:rPr>
              <a:t>Retailer</a:t>
            </a:r>
          </a:p>
        </p:txBody>
      </p:sp>
      <p:sp>
        <p:nvSpPr>
          <p:cNvPr id="35" name="Rectangle 34">
            <a:extLst>
              <a:ext uri="{FF2B5EF4-FFF2-40B4-BE49-F238E27FC236}">
                <a16:creationId xmlns:a16="http://schemas.microsoft.com/office/drawing/2014/main" id="{083535B4-F25B-4668-B534-0E77B570A47B}"/>
              </a:ext>
            </a:extLst>
          </p:cNvPr>
          <p:cNvSpPr/>
          <p:nvPr/>
        </p:nvSpPr>
        <p:spPr>
          <a:xfrm>
            <a:off x="0" y="0"/>
            <a:ext cx="9144000" cy="2324100"/>
          </a:xfrm>
          <a:prstGeom prst="rect">
            <a:avLst/>
          </a:prstGeom>
          <a:solidFill>
            <a:srgbClr val="FFFFFF">
              <a:alpha val="50196"/>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EC54B024-F520-4939-9A90-2449B5D343FD}"/>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2" name="TextBox 31">
            <a:extLst>
              <a:ext uri="{FF2B5EF4-FFF2-40B4-BE49-F238E27FC236}">
                <a16:creationId xmlns:a16="http://schemas.microsoft.com/office/drawing/2014/main" id="{BDAA2D14-58FC-404D-AE99-862ABAC369E2}"/>
              </a:ext>
            </a:extLst>
          </p:cNvPr>
          <p:cNvSpPr txBox="1"/>
          <p:nvPr/>
        </p:nvSpPr>
        <p:spPr>
          <a:xfrm>
            <a:off x="582123" y="987910"/>
            <a:ext cx="3556123" cy="1446550"/>
          </a:xfrm>
          <a:prstGeom prst="rect">
            <a:avLst/>
          </a:prstGeom>
          <a:noFill/>
        </p:spPr>
        <p:txBody>
          <a:bodyPr wrap="square" rtlCol="0" anchor="ctr">
            <a:spAutoFit/>
          </a:bodyPr>
          <a:lstStyle/>
          <a:p>
            <a:r>
              <a:rPr lang="en-US" sz="4400" dirty="0">
                <a:solidFill>
                  <a:schemeClr val="bg1"/>
                </a:solidFill>
                <a:latin typeface="Franklin Gothic Medium Cond" panose="020B0606030402020204" pitchFamily="34" charset="0"/>
              </a:rPr>
              <a:t>The three-tiered system</a:t>
            </a:r>
            <a:endParaRPr lang="en-US" dirty="0">
              <a:solidFill>
                <a:schemeClr val="bg1"/>
              </a:solidFill>
              <a:latin typeface="Franklin Gothic Medium Cond" panose="020B0606030402020204" pitchFamily="34" charset="0"/>
            </a:endParaRPr>
          </a:p>
        </p:txBody>
      </p:sp>
    </p:spTree>
    <p:extLst>
      <p:ext uri="{BB962C8B-B14F-4D97-AF65-F5344CB8AC3E}">
        <p14:creationId xmlns:p14="http://schemas.microsoft.com/office/powerpoint/2010/main" val="724448261"/>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066A2F1B-5BE3-4AF9-B03D-DE48FA1AE12B}"/>
              </a:ext>
            </a:extLst>
          </p:cNvPr>
          <p:cNvPicPr>
            <a:picLocks noChangeAspect="1"/>
          </p:cNvPicPr>
          <p:nvPr/>
        </p:nvPicPr>
        <p:blipFill rotWithShape="1">
          <a:blip r:embed="rId2"/>
          <a:srcRect l="30000" t="50000" r="51591" b="28325"/>
          <a:stretch/>
        </p:blipFill>
        <p:spPr>
          <a:xfrm>
            <a:off x="0" y="0"/>
            <a:ext cx="9194005" cy="6210300"/>
          </a:xfrm>
          <a:prstGeom prst="rect">
            <a:avLst/>
          </a:prstGeom>
        </p:spPr>
      </p:pic>
      <p:sp>
        <p:nvSpPr>
          <p:cNvPr id="22" name="Rectangle 21">
            <a:extLst>
              <a:ext uri="{FF2B5EF4-FFF2-40B4-BE49-F238E27FC236}">
                <a16:creationId xmlns:a16="http://schemas.microsoft.com/office/drawing/2014/main" id="{3D81F833-35D1-473E-A1A9-D1E898302E05}"/>
              </a:ext>
            </a:extLst>
          </p:cNvPr>
          <p:cNvSpPr/>
          <p:nvPr/>
        </p:nvSpPr>
        <p:spPr>
          <a:xfrm>
            <a:off x="0" y="868314"/>
            <a:ext cx="41382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4" name="Slide Number Placeholder 3"/>
          <p:cNvSpPr>
            <a:spLocks noGrp="1"/>
          </p:cNvSpPr>
          <p:nvPr>
            <p:ph type="sldNum" sz="quarter" idx="12"/>
          </p:nvPr>
        </p:nvSpPr>
        <p:spPr/>
        <p:txBody>
          <a:bodyPr/>
          <a:lstStyle/>
          <a:p>
            <a:fld id="{38327683-8978-6B4B-9130-4A6A841F0549}" type="slidenum">
              <a:rPr lang="en-US" smtClean="0"/>
              <a:t>3</a:t>
            </a:fld>
            <a:endParaRPr lang="en-US" dirty="0"/>
          </a:p>
        </p:txBody>
      </p:sp>
      <p:sp>
        <p:nvSpPr>
          <p:cNvPr id="7" name="TextBox 6">
            <a:extLst>
              <a:ext uri="{FF2B5EF4-FFF2-40B4-BE49-F238E27FC236}">
                <a16:creationId xmlns:a16="http://schemas.microsoft.com/office/drawing/2014/main" id="{0A4A5F0C-1601-4392-88AE-70AF7DA940F4}"/>
              </a:ext>
            </a:extLst>
          </p:cNvPr>
          <p:cNvSpPr txBox="1"/>
          <p:nvPr/>
        </p:nvSpPr>
        <p:spPr>
          <a:xfrm>
            <a:off x="582123" y="987910"/>
            <a:ext cx="3556123" cy="1446550"/>
          </a:xfrm>
          <a:prstGeom prst="rect">
            <a:avLst/>
          </a:prstGeom>
          <a:noFill/>
        </p:spPr>
        <p:txBody>
          <a:bodyPr wrap="square" rtlCol="0" anchor="ctr">
            <a:spAutoFit/>
          </a:bodyPr>
          <a:lstStyle/>
          <a:p>
            <a:r>
              <a:rPr lang="en-US" sz="5400" dirty="0">
                <a:solidFill>
                  <a:schemeClr val="bg1"/>
                </a:solidFill>
                <a:latin typeface="Franklin Gothic Medium Cond" panose="020B0606030402020204" pitchFamily="34" charset="0"/>
              </a:rPr>
              <a:t>Dataset</a:t>
            </a:r>
            <a:endParaRPr lang="en-US" sz="2800" dirty="0">
              <a:solidFill>
                <a:schemeClr val="bg1"/>
              </a:solidFill>
              <a:latin typeface="Franklin Gothic Medium Cond" panose="020B0606030402020204" pitchFamily="34" charset="0"/>
            </a:endParaRPr>
          </a:p>
          <a:p>
            <a:endParaRPr lang="en-US" sz="400" dirty="0">
              <a:solidFill>
                <a:schemeClr val="bg1"/>
              </a:solidFill>
              <a:latin typeface="Franklin Gothic Medium Cond" panose="020B0606030402020204" pitchFamily="34" charset="0"/>
            </a:endParaRPr>
          </a:p>
          <a:p>
            <a:r>
              <a:rPr lang="en-US" sz="2800" dirty="0">
                <a:solidFill>
                  <a:schemeClr val="bg1"/>
                </a:solidFill>
                <a:latin typeface="Franklin Gothic Medium Cond" panose="020B0606030402020204" pitchFamily="34" charset="0"/>
              </a:rPr>
              <a:t>HIGH-LEVEL OVERVIEW</a:t>
            </a:r>
            <a:endParaRPr lang="en-US" sz="2400" dirty="0">
              <a:solidFill>
                <a:schemeClr val="bg1"/>
              </a:solidFill>
              <a:latin typeface="Franklin Gothic Medium Cond" panose="020B0606030402020204" pitchFamily="34" charset="0"/>
            </a:endParaRPr>
          </a:p>
        </p:txBody>
      </p:sp>
      <p:sp>
        <p:nvSpPr>
          <p:cNvPr id="8" name="TextBox 7">
            <a:extLst>
              <a:ext uri="{FF2B5EF4-FFF2-40B4-BE49-F238E27FC236}">
                <a16:creationId xmlns:a16="http://schemas.microsoft.com/office/drawing/2014/main" id="{42DE4FB0-01DF-462E-A167-CEA7ABAA86ED}"/>
              </a:ext>
            </a:extLst>
          </p:cNvPr>
          <p:cNvSpPr txBox="1"/>
          <p:nvPr/>
        </p:nvSpPr>
        <p:spPr>
          <a:xfrm>
            <a:off x="4503506" y="868314"/>
            <a:ext cx="638908" cy="830997"/>
          </a:xfrm>
          <a:prstGeom prst="rect">
            <a:avLst/>
          </a:prstGeom>
          <a:noFill/>
        </p:spPr>
        <p:txBody>
          <a:bodyPr wrap="square" rtlCol="0">
            <a:spAutoFit/>
          </a:bodyPr>
          <a:lstStyle/>
          <a:p>
            <a:r>
              <a:rPr lang="en-US" sz="4800" b="1" dirty="0">
                <a:solidFill>
                  <a:schemeClr val="bg1"/>
                </a:solidFill>
                <a:latin typeface="Bahnschrift" panose="020B0502040204020203" pitchFamily="34" charset="0"/>
              </a:rPr>
              <a:t>1</a:t>
            </a:r>
            <a:endParaRPr lang="en-US" sz="4000" b="1" dirty="0">
              <a:solidFill>
                <a:schemeClr val="bg1"/>
              </a:solidFill>
              <a:latin typeface="Bahnschrift" panose="020B0502040204020203" pitchFamily="34" charset="0"/>
            </a:endParaRPr>
          </a:p>
        </p:txBody>
      </p:sp>
      <p:sp>
        <p:nvSpPr>
          <p:cNvPr id="9" name="TextBox 8">
            <a:extLst>
              <a:ext uri="{FF2B5EF4-FFF2-40B4-BE49-F238E27FC236}">
                <a16:creationId xmlns:a16="http://schemas.microsoft.com/office/drawing/2014/main" id="{EF936DBD-D4DF-4CFA-89A3-A5C44595E2E0}"/>
              </a:ext>
            </a:extLst>
          </p:cNvPr>
          <p:cNvSpPr txBox="1"/>
          <p:nvPr/>
        </p:nvSpPr>
        <p:spPr>
          <a:xfrm>
            <a:off x="4957776" y="927637"/>
            <a:ext cx="3335212" cy="707886"/>
          </a:xfrm>
          <a:prstGeom prst="rect">
            <a:avLst/>
          </a:prstGeom>
          <a:noFill/>
        </p:spPr>
        <p:txBody>
          <a:bodyPr wrap="square" rtlCol="0">
            <a:spAutoFit/>
          </a:bodyPr>
          <a:lstStyle/>
          <a:p>
            <a:r>
              <a:rPr lang="en-US" sz="2000" b="1" dirty="0">
                <a:solidFill>
                  <a:schemeClr val="bg1"/>
                </a:solidFill>
                <a:latin typeface="Franklin Gothic Book" panose="020B0503020102020204" pitchFamily="34" charset="0"/>
              </a:rPr>
              <a:t>National wholesale alcohol distributor</a:t>
            </a:r>
          </a:p>
        </p:txBody>
      </p:sp>
      <p:sp>
        <p:nvSpPr>
          <p:cNvPr id="10" name="TextBox 9">
            <a:extLst>
              <a:ext uri="{FF2B5EF4-FFF2-40B4-BE49-F238E27FC236}">
                <a16:creationId xmlns:a16="http://schemas.microsoft.com/office/drawing/2014/main" id="{96F331C5-8027-4A04-B082-B2283E9E5B57}"/>
              </a:ext>
            </a:extLst>
          </p:cNvPr>
          <p:cNvSpPr txBox="1"/>
          <p:nvPr/>
        </p:nvSpPr>
        <p:spPr>
          <a:xfrm>
            <a:off x="4503506" y="1932324"/>
            <a:ext cx="638908" cy="830997"/>
          </a:xfrm>
          <a:prstGeom prst="rect">
            <a:avLst/>
          </a:prstGeom>
          <a:noFill/>
        </p:spPr>
        <p:txBody>
          <a:bodyPr wrap="square" rtlCol="0">
            <a:spAutoFit/>
          </a:bodyPr>
          <a:lstStyle/>
          <a:p>
            <a:r>
              <a:rPr lang="en-US" sz="4800" b="1" dirty="0">
                <a:solidFill>
                  <a:schemeClr val="bg1"/>
                </a:solidFill>
                <a:latin typeface="Bahnschrift" panose="020B0502040204020203" pitchFamily="34" charset="0"/>
              </a:rPr>
              <a:t>1</a:t>
            </a:r>
            <a:endParaRPr lang="en-US" sz="4000" b="1" dirty="0">
              <a:solidFill>
                <a:schemeClr val="bg1"/>
              </a:solidFill>
              <a:latin typeface="Bahnschrift" panose="020B0502040204020203" pitchFamily="34" charset="0"/>
            </a:endParaRPr>
          </a:p>
        </p:txBody>
      </p:sp>
      <p:sp>
        <p:nvSpPr>
          <p:cNvPr id="11" name="TextBox 10">
            <a:extLst>
              <a:ext uri="{FF2B5EF4-FFF2-40B4-BE49-F238E27FC236}">
                <a16:creationId xmlns:a16="http://schemas.microsoft.com/office/drawing/2014/main" id="{B24A703F-DF06-4C87-AF26-89F617AD44FC}"/>
              </a:ext>
            </a:extLst>
          </p:cNvPr>
          <p:cNvSpPr txBox="1"/>
          <p:nvPr/>
        </p:nvSpPr>
        <p:spPr>
          <a:xfrm>
            <a:off x="4957776" y="2178000"/>
            <a:ext cx="3335212" cy="400110"/>
          </a:xfrm>
          <a:prstGeom prst="rect">
            <a:avLst/>
          </a:prstGeom>
          <a:noFill/>
        </p:spPr>
        <p:txBody>
          <a:bodyPr wrap="square" rtlCol="0">
            <a:spAutoFit/>
          </a:bodyPr>
          <a:lstStyle/>
          <a:p>
            <a:r>
              <a:rPr lang="en-US" sz="2000" b="1" dirty="0">
                <a:solidFill>
                  <a:schemeClr val="bg1"/>
                </a:solidFill>
                <a:latin typeface="Franklin Gothic Book" panose="020B0503020102020204" pitchFamily="34" charset="0"/>
              </a:rPr>
              <a:t>Metropolitan area</a:t>
            </a:r>
          </a:p>
        </p:txBody>
      </p:sp>
      <p:sp>
        <p:nvSpPr>
          <p:cNvPr id="12" name="TextBox 11">
            <a:extLst>
              <a:ext uri="{FF2B5EF4-FFF2-40B4-BE49-F238E27FC236}">
                <a16:creationId xmlns:a16="http://schemas.microsoft.com/office/drawing/2014/main" id="{9AE13433-46E5-4FCB-B8F6-103A43E02EF0}"/>
              </a:ext>
            </a:extLst>
          </p:cNvPr>
          <p:cNvSpPr txBox="1"/>
          <p:nvPr/>
        </p:nvSpPr>
        <p:spPr>
          <a:xfrm>
            <a:off x="4503506" y="2983906"/>
            <a:ext cx="1963615" cy="830997"/>
          </a:xfrm>
          <a:prstGeom prst="rect">
            <a:avLst/>
          </a:prstGeom>
          <a:noFill/>
        </p:spPr>
        <p:txBody>
          <a:bodyPr wrap="square" rtlCol="0">
            <a:spAutoFit/>
          </a:bodyPr>
          <a:lstStyle/>
          <a:p>
            <a:r>
              <a:rPr lang="en-US" sz="4800" b="1" dirty="0">
                <a:solidFill>
                  <a:schemeClr val="bg1"/>
                </a:solidFill>
                <a:latin typeface="Bahnschrift" panose="020B0502040204020203" pitchFamily="34" charset="0"/>
              </a:rPr>
              <a:t>4,017</a:t>
            </a:r>
            <a:endParaRPr lang="en-US" sz="4000" b="1" dirty="0">
              <a:solidFill>
                <a:schemeClr val="bg1"/>
              </a:solidFill>
              <a:latin typeface="Bahnschrift" panose="020B0502040204020203" pitchFamily="34" charset="0"/>
            </a:endParaRPr>
          </a:p>
        </p:txBody>
      </p:sp>
      <p:sp>
        <p:nvSpPr>
          <p:cNvPr id="13" name="TextBox 12">
            <a:extLst>
              <a:ext uri="{FF2B5EF4-FFF2-40B4-BE49-F238E27FC236}">
                <a16:creationId xmlns:a16="http://schemas.microsoft.com/office/drawing/2014/main" id="{344CA1B5-6E30-41C0-A4CE-A408F87D7B98}"/>
              </a:ext>
            </a:extLst>
          </p:cNvPr>
          <p:cNvSpPr txBox="1"/>
          <p:nvPr/>
        </p:nvSpPr>
        <p:spPr>
          <a:xfrm>
            <a:off x="6111671" y="3199349"/>
            <a:ext cx="2010507" cy="400110"/>
          </a:xfrm>
          <a:prstGeom prst="rect">
            <a:avLst/>
          </a:prstGeom>
          <a:noFill/>
        </p:spPr>
        <p:txBody>
          <a:bodyPr wrap="square" rtlCol="0">
            <a:spAutoFit/>
          </a:bodyPr>
          <a:lstStyle/>
          <a:p>
            <a:r>
              <a:rPr lang="en-US" sz="2000" b="1" dirty="0">
                <a:solidFill>
                  <a:schemeClr val="bg1"/>
                </a:solidFill>
                <a:latin typeface="Franklin Gothic Book" panose="020B0503020102020204" pitchFamily="34" charset="0"/>
              </a:rPr>
              <a:t>Products</a:t>
            </a:r>
          </a:p>
        </p:txBody>
      </p:sp>
      <p:sp>
        <p:nvSpPr>
          <p:cNvPr id="14" name="TextBox 13">
            <a:extLst>
              <a:ext uri="{FF2B5EF4-FFF2-40B4-BE49-F238E27FC236}">
                <a16:creationId xmlns:a16="http://schemas.microsoft.com/office/drawing/2014/main" id="{606F567A-CEA1-4DF7-B57E-0AE0606C24C1}"/>
              </a:ext>
            </a:extLst>
          </p:cNvPr>
          <p:cNvSpPr txBox="1"/>
          <p:nvPr/>
        </p:nvSpPr>
        <p:spPr>
          <a:xfrm>
            <a:off x="4503506" y="4030959"/>
            <a:ext cx="1219200" cy="830997"/>
          </a:xfrm>
          <a:prstGeom prst="rect">
            <a:avLst/>
          </a:prstGeom>
          <a:noFill/>
        </p:spPr>
        <p:txBody>
          <a:bodyPr wrap="square" rtlCol="0">
            <a:spAutoFit/>
          </a:bodyPr>
          <a:lstStyle/>
          <a:p>
            <a:r>
              <a:rPr lang="en-US" sz="4800" b="1" dirty="0">
                <a:solidFill>
                  <a:schemeClr val="bg1"/>
                </a:solidFill>
                <a:latin typeface="Bahnschrift" panose="020B0502040204020203" pitchFamily="34" charset="0"/>
              </a:rPr>
              <a:t>34</a:t>
            </a:r>
            <a:endParaRPr lang="en-US" sz="4000" b="1" dirty="0">
              <a:solidFill>
                <a:schemeClr val="bg1"/>
              </a:solidFill>
              <a:latin typeface="Bahnschrift" panose="020B0502040204020203" pitchFamily="34" charset="0"/>
            </a:endParaRPr>
          </a:p>
        </p:txBody>
      </p:sp>
      <p:sp>
        <p:nvSpPr>
          <p:cNvPr id="15" name="TextBox 14">
            <a:extLst>
              <a:ext uri="{FF2B5EF4-FFF2-40B4-BE49-F238E27FC236}">
                <a16:creationId xmlns:a16="http://schemas.microsoft.com/office/drawing/2014/main" id="{B0BC4D11-9056-4FD4-8424-D64E6101512C}"/>
              </a:ext>
            </a:extLst>
          </p:cNvPr>
          <p:cNvSpPr txBox="1"/>
          <p:nvPr/>
        </p:nvSpPr>
        <p:spPr>
          <a:xfrm>
            <a:off x="5394459" y="4246402"/>
            <a:ext cx="2145323" cy="400110"/>
          </a:xfrm>
          <a:prstGeom prst="rect">
            <a:avLst/>
          </a:prstGeom>
          <a:noFill/>
        </p:spPr>
        <p:txBody>
          <a:bodyPr wrap="square" rtlCol="0">
            <a:spAutoFit/>
          </a:bodyPr>
          <a:lstStyle/>
          <a:p>
            <a:r>
              <a:rPr lang="en-US" sz="2000" b="1" dirty="0">
                <a:solidFill>
                  <a:schemeClr val="bg1"/>
                </a:solidFill>
                <a:latin typeface="Franklin Gothic Book" panose="020B0503020102020204" pitchFamily="34" charset="0"/>
              </a:rPr>
              <a:t>Customers</a:t>
            </a:r>
          </a:p>
        </p:txBody>
      </p:sp>
      <p:sp>
        <p:nvSpPr>
          <p:cNvPr id="16" name="TextBox 15">
            <a:extLst>
              <a:ext uri="{FF2B5EF4-FFF2-40B4-BE49-F238E27FC236}">
                <a16:creationId xmlns:a16="http://schemas.microsoft.com/office/drawing/2014/main" id="{810447FC-39D7-407F-ABC8-33587EA137A4}"/>
              </a:ext>
            </a:extLst>
          </p:cNvPr>
          <p:cNvSpPr txBox="1"/>
          <p:nvPr/>
        </p:nvSpPr>
        <p:spPr>
          <a:xfrm>
            <a:off x="4554893" y="5097456"/>
            <a:ext cx="2275643" cy="830997"/>
          </a:xfrm>
          <a:prstGeom prst="rect">
            <a:avLst/>
          </a:prstGeom>
          <a:noFill/>
        </p:spPr>
        <p:txBody>
          <a:bodyPr wrap="square" rtlCol="0">
            <a:spAutoFit/>
          </a:bodyPr>
          <a:lstStyle/>
          <a:p>
            <a:r>
              <a:rPr lang="en-US" sz="4800" b="1" dirty="0">
                <a:solidFill>
                  <a:schemeClr val="bg1"/>
                </a:solidFill>
                <a:latin typeface="Bahnschrift" panose="020B0502040204020203" pitchFamily="34" charset="0"/>
              </a:rPr>
              <a:t>37,391</a:t>
            </a:r>
            <a:endParaRPr lang="en-US" sz="4000" b="1" dirty="0">
              <a:solidFill>
                <a:schemeClr val="bg1"/>
              </a:solidFill>
              <a:latin typeface="Bahnschrift" panose="020B0502040204020203" pitchFamily="34" charset="0"/>
            </a:endParaRPr>
          </a:p>
        </p:txBody>
      </p:sp>
      <p:sp>
        <p:nvSpPr>
          <p:cNvPr id="17" name="TextBox 16">
            <a:extLst>
              <a:ext uri="{FF2B5EF4-FFF2-40B4-BE49-F238E27FC236}">
                <a16:creationId xmlns:a16="http://schemas.microsoft.com/office/drawing/2014/main" id="{78BB0383-A718-4A64-AA4A-69D05C9E8214}"/>
              </a:ext>
            </a:extLst>
          </p:cNvPr>
          <p:cNvSpPr txBox="1"/>
          <p:nvPr/>
        </p:nvSpPr>
        <p:spPr>
          <a:xfrm>
            <a:off x="6402644" y="5159011"/>
            <a:ext cx="2590800" cy="707886"/>
          </a:xfrm>
          <a:prstGeom prst="rect">
            <a:avLst/>
          </a:prstGeom>
          <a:noFill/>
        </p:spPr>
        <p:txBody>
          <a:bodyPr wrap="square" rtlCol="0">
            <a:spAutoFit/>
          </a:bodyPr>
          <a:lstStyle/>
          <a:p>
            <a:r>
              <a:rPr lang="en-US" sz="2000" b="1" dirty="0">
                <a:solidFill>
                  <a:schemeClr val="bg1"/>
                </a:solidFill>
                <a:latin typeface="Franklin Gothic Book" panose="020B0503020102020204" pitchFamily="34" charset="0"/>
              </a:rPr>
              <a:t>Product/customer combinations</a:t>
            </a:r>
          </a:p>
        </p:txBody>
      </p:sp>
    </p:spTree>
    <p:extLst>
      <p:ext uri="{BB962C8B-B14F-4D97-AF65-F5344CB8AC3E}">
        <p14:creationId xmlns:p14="http://schemas.microsoft.com/office/powerpoint/2010/main" val="1881417302"/>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one person would do</a:t>
            </a:r>
          </a:p>
        </p:txBody>
      </p:sp>
      <p:sp>
        <p:nvSpPr>
          <p:cNvPr id="3" name="Content Placeholder 2"/>
          <p:cNvSpPr>
            <a:spLocks noGrp="1"/>
          </p:cNvSpPr>
          <p:nvPr>
            <p:ph idx="1"/>
          </p:nvPr>
        </p:nvSpPr>
        <p:spPr/>
        <p:txBody>
          <a:bodyPr/>
          <a:lstStyle/>
          <a:p>
            <a:r>
              <a:rPr lang="en-US" dirty="0"/>
              <a:t>One person could analyze every combination, but this is very time consuming and expensive to do.</a:t>
            </a:r>
          </a:p>
          <a:p>
            <a:r>
              <a:rPr lang="en-US" dirty="0"/>
              <a:t>Would require a team of people.</a:t>
            </a:r>
          </a:p>
        </p:txBody>
      </p:sp>
      <p:sp>
        <p:nvSpPr>
          <p:cNvPr id="4" name="Slide Number Placeholder 3"/>
          <p:cNvSpPr>
            <a:spLocks noGrp="1"/>
          </p:cNvSpPr>
          <p:nvPr>
            <p:ph type="sldNum" sz="quarter" idx="12"/>
          </p:nvPr>
        </p:nvSpPr>
        <p:spPr/>
        <p:txBody>
          <a:bodyPr/>
          <a:lstStyle/>
          <a:p>
            <a:fld id="{38327683-8978-6B4B-9130-4A6A841F0549}" type="slidenum">
              <a:rPr lang="en-US" smtClean="0"/>
              <a:t>4</a:t>
            </a:fld>
            <a:endParaRPr lang="en-US" dirty="0"/>
          </a:p>
        </p:txBody>
      </p:sp>
    </p:spTree>
    <p:extLst>
      <p:ext uri="{BB962C8B-B14F-4D97-AF65-F5344CB8AC3E}">
        <p14:creationId xmlns:p14="http://schemas.microsoft.com/office/powerpoint/2010/main" val="273623629"/>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we are going to do</a:t>
            </a:r>
          </a:p>
        </p:txBody>
      </p:sp>
      <p:sp>
        <p:nvSpPr>
          <p:cNvPr id="3" name="Content Placeholder 2"/>
          <p:cNvSpPr>
            <a:spLocks noGrp="1"/>
          </p:cNvSpPr>
          <p:nvPr>
            <p:ph idx="1"/>
          </p:nvPr>
        </p:nvSpPr>
        <p:spPr/>
        <p:txBody>
          <a:bodyPr>
            <a:normAutofit/>
          </a:bodyPr>
          <a:lstStyle/>
          <a:p>
            <a:r>
              <a:rPr lang="en-US" dirty="0"/>
              <a:t>Forecast sales at a store/customer level to know how much product the distributor should carry in inventory.</a:t>
            </a:r>
          </a:p>
          <a:p>
            <a:r>
              <a:rPr lang="en-US" dirty="0"/>
              <a:t>Automated approach that will quickly identify the best model with little human intervention.</a:t>
            </a:r>
          </a:p>
          <a:p>
            <a:endParaRPr lang="en-US" dirty="0"/>
          </a:p>
        </p:txBody>
      </p:sp>
      <p:sp>
        <p:nvSpPr>
          <p:cNvPr id="4" name="Slide Number Placeholder 3"/>
          <p:cNvSpPr>
            <a:spLocks noGrp="1"/>
          </p:cNvSpPr>
          <p:nvPr>
            <p:ph type="sldNum" sz="quarter" idx="12"/>
          </p:nvPr>
        </p:nvSpPr>
        <p:spPr/>
        <p:txBody>
          <a:bodyPr/>
          <a:lstStyle/>
          <a:p>
            <a:fld id="{38327683-8978-6B4B-9130-4A6A841F0549}" type="slidenum">
              <a:rPr lang="en-US" smtClean="0"/>
              <a:t>5</a:t>
            </a:fld>
            <a:endParaRPr lang="en-US" dirty="0"/>
          </a:p>
        </p:txBody>
      </p:sp>
    </p:spTree>
    <p:extLst>
      <p:ext uri="{BB962C8B-B14F-4D97-AF65-F5344CB8AC3E}">
        <p14:creationId xmlns:p14="http://schemas.microsoft.com/office/powerpoint/2010/main" val="1029844376"/>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err="1"/>
              <a:t>AutoML</a:t>
            </a:r>
            <a:r>
              <a:rPr lang="en-US" dirty="0"/>
              <a:t> has mostly been used for</a:t>
            </a:r>
          </a:p>
        </p:txBody>
      </p:sp>
      <p:sp>
        <p:nvSpPr>
          <p:cNvPr id="3" name="Content Placeholder 2"/>
          <p:cNvSpPr>
            <a:spLocks noGrp="1"/>
          </p:cNvSpPr>
          <p:nvPr>
            <p:ph idx="1"/>
          </p:nvPr>
        </p:nvSpPr>
        <p:spPr/>
        <p:txBody>
          <a:bodyPr/>
          <a:lstStyle/>
          <a:p>
            <a:r>
              <a:rPr lang="en-US" dirty="0"/>
              <a:t>More widespread for non time-series applications</a:t>
            </a:r>
          </a:p>
          <a:p>
            <a:r>
              <a:rPr lang="en-US" dirty="0"/>
              <a:t>Lit review stuff</a:t>
            </a:r>
          </a:p>
          <a:p>
            <a:r>
              <a:rPr lang="en-US" dirty="0"/>
              <a:t>(30 seconds)</a:t>
            </a:r>
          </a:p>
        </p:txBody>
      </p:sp>
      <p:sp>
        <p:nvSpPr>
          <p:cNvPr id="4" name="Slide Number Placeholder 3"/>
          <p:cNvSpPr>
            <a:spLocks noGrp="1"/>
          </p:cNvSpPr>
          <p:nvPr>
            <p:ph type="sldNum" sz="quarter" idx="12"/>
          </p:nvPr>
        </p:nvSpPr>
        <p:spPr/>
        <p:txBody>
          <a:bodyPr/>
          <a:lstStyle/>
          <a:p>
            <a:fld id="{38327683-8978-6B4B-9130-4A6A841F0549}" type="slidenum">
              <a:rPr lang="en-US" smtClean="0"/>
              <a:t>6</a:t>
            </a:fld>
            <a:endParaRPr lang="en-US" dirty="0"/>
          </a:p>
        </p:txBody>
      </p:sp>
    </p:spTree>
    <p:extLst>
      <p:ext uri="{BB962C8B-B14F-4D97-AF65-F5344CB8AC3E}">
        <p14:creationId xmlns:p14="http://schemas.microsoft.com/office/powerpoint/2010/main" val="2023716259"/>
      </p:ext>
    </p:extLst>
  </p:cSld>
  <p:clrMapOvr>
    <a:masterClrMapping/>
  </p:clrMapOvr>
  <mc:AlternateContent xmlns:mc="http://schemas.openxmlformats.org/markup-compatibility/2006" xmlns:p14="http://schemas.microsoft.com/office/powerpoint/2010/main">
    <mc:Choice Requires="p14">
      <p:transition p14:dur="10" advClick="0" advTm="30000"/>
    </mc:Choice>
    <mc:Fallback xmlns="">
      <p:transition advClick="0" advTm="30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06A89496-CE15-4D1A-82C2-0F5E1303E4DB}"/>
              </a:ext>
            </a:extLst>
          </p:cNvPr>
          <p:cNvPicPr>
            <a:picLocks noChangeAspect="1"/>
          </p:cNvPicPr>
          <p:nvPr/>
        </p:nvPicPr>
        <p:blipFill rotWithShape="1">
          <a:blip r:embed="rId3"/>
          <a:srcRect l="8302" t="50022" r="67847" b="35926"/>
          <a:stretch/>
        </p:blipFill>
        <p:spPr>
          <a:xfrm flipH="1">
            <a:off x="0" y="0"/>
            <a:ext cx="9142046" cy="3029663"/>
          </a:xfrm>
          <a:prstGeom prst="rect">
            <a:avLst/>
          </a:prstGeom>
        </p:spPr>
      </p:pic>
      <p:sp>
        <p:nvSpPr>
          <p:cNvPr id="33" name="Rectangle 32">
            <a:extLst>
              <a:ext uri="{FF2B5EF4-FFF2-40B4-BE49-F238E27FC236}">
                <a16:creationId xmlns:a16="http://schemas.microsoft.com/office/drawing/2014/main" id="{CB1043F0-0065-4C9C-8B87-ADDBD192686E}"/>
              </a:ext>
            </a:extLst>
          </p:cNvPr>
          <p:cNvSpPr/>
          <p:nvPr/>
        </p:nvSpPr>
        <p:spPr>
          <a:xfrm>
            <a:off x="0" y="-1"/>
            <a:ext cx="9144000" cy="3029663"/>
          </a:xfrm>
          <a:prstGeom prst="rect">
            <a:avLst/>
          </a:prstGeom>
          <a:solidFill>
            <a:srgbClr val="FFFFFF">
              <a:alpha val="50196"/>
            </a:srgbClr>
          </a:solidFill>
          <a:ln>
            <a:solidFill>
              <a:srgbClr val="FFFFFF">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7E6DE4D7-D7A0-48AF-AF8A-D81C59ADFE7B}"/>
              </a:ext>
            </a:extLst>
          </p:cNvPr>
          <p:cNvPicPr>
            <a:picLocks noChangeAspect="1"/>
          </p:cNvPicPr>
          <p:nvPr/>
        </p:nvPicPr>
        <p:blipFill rotWithShape="1">
          <a:blip r:embed="rId4"/>
          <a:srcRect l="42500" t="33407" r="51833" b="57111"/>
          <a:stretch/>
        </p:blipFill>
        <p:spPr>
          <a:xfrm>
            <a:off x="1232007" y="3599399"/>
            <a:ext cx="914400" cy="860612"/>
          </a:xfrm>
          <a:prstGeom prst="rect">
            <a:avLst/>
          </a:prstGeom>
        </p:spPr>
      </p:pic>
      <p:sp>
        <p:nvSpPr>
          <p:cNvPr id="4" name="Slide Number Placeholder 3"/>
          <p:cNvSpPr>
            <a:spLocks noGrp="1"/>
          </p:cNvSpPr>
          <p:nvPr>
            <p:ph type="sldNum" sz="quarter" idx="12"/>
          </p:nvPr>
        </p:nvSpPr>
        <p:spPr/>
        <p:txBody>
          <a:bodyPr/>
          <a:lstStyle/>
          <a:p>
            <a:fld id="{38327683-8978-6B4B-9130-4A6A841F0549}" type="slidenum">
              <a:rPr lang="en-US" smtClean="0"/>
              <a:t>7</a:t>
            </a:fld>
            <a:endParaRPr lang="en-US" dirty="0"/>
          </a:p>
        </p:txBody>
      </p:sp>
      <p:sp>
        <p:nvSpPr>
          <p:cNvPr id="10" name="TextBox 9">
            <a:extLst>
              <a:ext uri="{FF2B5EF4-FFF2-40B4-BE49-F238E27FC236}">
                <a16:creationId xmlns:a16="http://schemas.microsoft.com/office/drawing/2014/main" id="{9A7E032A-46B6-4FDF-937F-E83899D18387}"/>
              </a:ext>
            </a:extLst>
          </p:cNvPr>
          <p:cNvSpPr txBox="1"/>
          <p:nvPr/>
        </p:nvSpPr>
        <p:spPr>
          <a:xfrm>
            <a:off x="598716" y="4684563"/>
            <a:ext cx="2180983" cy="954107"/>
          </a:xfrm>
          <a:prstGeom prst="rect">
            <a:avLst/>
          </a:prstGeom>
          <a:noFill/>
        </p:spPr>
        <p:txBody>
          <a:bodyPr wrap="square" rtlCol="0" anchor="ctr">
            <a:spAutoFit/>
          </a:bodyPr>
          <a:lstStyle/>
          <a:p>
            <a:pPr algn="ctr"/>
            <a:r>
              <a:rPr lang="en-US" sz="2800" dirty="0">
                <a:latin typeface="Franklin Gothic Medium Cond" panose="020B0606030402020204" pitchFamily="34" charset="0"/>
              </a:rPr>
              <a:t>Serially correlated data</a:t>
            </a:r>
            <a:endParaRPr lang="en-US" sz="2400" dirty="0">
              <a:latin typeface="Franklin Gothic Medium Cond" panose="020B0606030402020204" pitchFamily="34" charset="0"/>
            </a:endParaRPr>
          </a:p>
        </p:txBody>
      </p:sp>
      <p:sp>
        <p:nvSpPr>
          <p:cNvPr id="12" name="TextBox 11">
            <a:extLst>
              <a:ext uri="{FF2B5EF4-FFF2-40B4-BE49-F238E27FC236}">
                <a16:creationId xmlns:a16="http://schemas.microsoft.com/office/drawing/2014/main" id="{FD3E4D6E-A6F4-4255-8F50-506E1FE68F76}"/>
              </a:ext>
            </a:extLst>
          </p:cNvPr>
          <p:cNvSpPr txBox="1"/>
          <p:nvPr/>
        </p:nvSpPr>
        <p:spPr>
          <a:xfrm>
            <a:off x="3581307" y="4900007"/>
            <a:ext cx="1981385" cy="523220"/>
          </a:xfrm>
          <a:prstGeom prst="rect">
            <a:avLst/>
          </a:prstGeom>
          <a:noFill/>
        </p:spPr>
        <p:txBody>
          <a:bodyPr wrap="square" rtlCol="0" anchor="ctr">
            <a:spAutoFit/>
          </a:bodyPr>
          <a:lstStyle/>
          <a:p>
            <a:pPr algn="ctr"/>
            <a:r>
              <a:rPr lang="en-US" sz="2800" dirty="0">
                <a:latin typeface="Franklin Gothic Medium Cond" panose="020B0606030402020204" pitchFamily="34" charset="0"/>
              </a:rPr>
              <a:t>Bad forecasts</a:t>
            </a:r>
            <a:endParaRPr lang="en-US" sz="2400" dirty="0">
              <a:latin typeface="Franklin Gothic Medium Cond" panose="020B0606030402020204" pitchFamily="34" charset="0"/>
            </a:endParaRPr>
          </a:p>
        </p:txBody>
      </p:sp>
      <p:sp>
        <p:nvSpPr>
          <p:cNvPr id="14" name="TextBox 13">
            <a:extLst>
              <a:ext uri="{FF2B5EF4-FFF2-40B4-BE49-F238E27FC236}">
                <a16:creationId xmlns:a16="http://schemas.microsoft.com/office/drawing/2014/main" id="{1612F613-8757-48DA-8929-A3890BBE7882}"/>
              </a:ext>
            </a:extLst>
          </p:cNvPr>
          <p:cNvSpPr txBox="1"/>
          <p:nvPr/>
        </p:nvSpPr>
        <p:spPr>
          <a:xfrm>
            <a:off x="6777439" y="4684563"/>
            <a:ext cx="1630680" cy="954107"/>
          </a:xfrm>
          <a:prstGeom prst="rect">
            <a:avLst/>
          </a:prstGeom>
          <a:noFill/>
        </p:spPr>
        <p:txBody>
          <a:bodyPr wrap="square" rtlCol="0" anchor="ctr">
            <a:spAutoFit/>
          </a:bodyPr>
          <a:lstStyle/>
          <a:p>
            <a:pPr algn="ctr"/>
            <a:r>
              <a:rPr lang="en-US" sz="2800" dirty="0">
                <a:latin typeface="Franklin Gothic Medium Cond" panose="020B0606030402020204" pitchFamily="34" charset="0"/>
              </a:rPr>
              <a:t>Expensive mistake</a:t>
            </a:r>
            <a:endParaRPr lang="en-US" sz="2400" dirty="0">
              <a:latin typeface="Franklin Gothic Medium Cond" panose="020B0606030402020204" pitchFamily="34" charset="0"/>
            </a:endParaRPr>
          </a:p>
        </p:txBody>
      </p:sp>
      <p:sp>
        <p:nvSpPr>
          <p:cNvPr id="18" name="Arrow: Right 17">
            <a:extLst>
              <a:ext uri="{FF2B5EF4-FFF2-40B4-BE49-F238E27FC236}">
                <a16:creationId xmlns:a16="http://schemas.microsoft.com/office/drawing/2014/main" id="{4B953E58-E387-443E-81D6-CAE38BAC69B5}"/>
              </a:ext>
            </a:extLst>
          </p:cNvPr>
          <p:cNvSpPr/>
          <p:nvPr/>
        </p:nvSpPr>
        <p:spPr>
          <a:xfrm>
            <a:off x="2779699" y="3818599"/>
            <a:ext cx="537882" cy="416859"/>
          </a:xfrm>
          <a:prstGeom prst="rightArrow">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Right 18">
            <a:extLst>
              <a:ext uri="{FF2B5EF4-FFF2-40B4-BE49-F238E27FC236}">
                <a16:creationId xmlns:a16="http://schemas.microsoft.com/office/drawing/2014/main" id="{998447CF-C422-45D6-B52C-F635763A5A94}"/>
              </a:ext>
            </a:extLst>
          </p:cNvPr>
          <p:cNvSpPr/>
          <p:nvPr/>
        </p:nvSpPr>
        <p:spPr>
          <a:xfrm>
            <a:off x="5897157" y="3818599"/>
            <a:ext cx="537882" cy="416859"/>
          </a:xfrm>
          <a:prstGeom prst="rightArrow">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F79F0E8B-1CC1-433E-B672-7DAF1F24D89A}"/>
              </a:ext>
            </a:extLst>
          </p:cNvPr>
          <p:cNvPicPr>
            <a:picLocks noChangeAspect="1"/>
          </p:cNvPicPr>
          <p:nvPr/>
        </p:nvPicPr>
        <p:blipFill rotWithShape="1">
          <a:blip r:embed="rId4"/>
          <a:srcRect l="42500" t="33407" r="51833" b="57111"/>
          <a:stretch/>
        </p:blipFill>
        <p:spPr>
          <a:xfrm>
            <a:off x="4114799" y="3618378"/>
            <a:ext cx="914400" cy="860612"/>
          </a:xfrm>
          <a:prstGeom prst="rect">
            <a:avLst/>
          </a:prstGeom>
        </p:spPr>
      </p:pic>
      <p:cxnSp>
        <p:nvCxnSpPr>
          <p:cNvPr id="22" name="Straight Connector 21">
            <a:extLst>
              <a:ext uri="{FF2B5EF4-FFF2-40B4-BE49-F238E27FC236}">
                <a16:creationId xmlns:a16="http://schemas.microsoft.com/office/drawing/2014/main" id="{D6CBE2D0-8879-445F-BB14-F90E31BE17B2}"/>
              </a:ext>
            </a:extLst>
          </p:cNvPr>
          <p:cNvCxnSpPr/>
          <p:nvPr/>
        </p:nvCxnSpPr>
        <p:spPr>
          <a:xfrm flipV="1">
            <a:off x="4248777" y="3891923"/>
            <a:ext cx="646444" cy="335747"/>
          </a:xfrm>
          <a:prstGeom prst="line">
            <a:avLst/>
          </a:prstGeom>
          <a:ln w="19050">
            <a:solidFill>
              <a:srgbClr val="D83038"/>
            </a:solidFill>
            <a:prstDash val="sysDot"/>
          </a:ln>
        </p:spPr>
        <p:style>
          <a:lnRef idx="1">
            <a:schemeClr val="accent1"/>
          </a:lnRef>
          <a:fillRef idx="0">
            <a:schemeClr val="accent1"/>
          </a:fillRef>
          <a:effectRef idx="0">
            <a:schemeClr val="accent1"/>
          </a:effectRef>
          <a:fontRef idx="minor">
            <a:schemeClr val="tx1"/>
          </a:fontRef>
        </p:style>
      </p:cxnSp>
      <p:sp>
        <p:nvSpPr>
          <p:cNvPr id="23" name="&quot;Not Allowed&quot; Symbol 22">
            <a:extLst>
              <a:ext uri="{FF2B5EF4-FFF2-40B4-BE49-F238E27FC236}">
                <a16:creationId xmlns:a16="http://schemas.microsoft.com/office/drawing/2014/main" id="{CE8CA406-5BAF-45F2-8D31-929B0B264770}"/>
              </a:ext>
            </a:extLst>
          </p:cNvPr>
          <p:cNvSpPr/>
          <p:nvPr/>
        </p:nvSpPr>
        <p:spPr>
          <a:xfrm>
            <a:off x="4344298" y="4451130"/>
            <a:ext cx="403793" cy="368919"/>
          </a:xfrm>
          <a:prstGeom prst="noSmoking">
            <a:avLst>
              <a:gd name="adj" fmla="val 9226"/>
            </a:avLst>
          </a:prstGeom>
          <a:solidFill>
            <a:srgbClr val="D83038"/>
          </a:solidFill>
          <a:ln>
            <a:solidFill>
              <a:srgbClr val="D830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5" name="Picture 24" descr="A close up of a logo&#10;&#10;Description automatically generated">
            <a:extLst>
              <a:ext uri="{FF2B5EF4-FFF2-40B4-BE49-F238E27FC236}">
                <a16:creationId xmlns:a16="http://schemas.microsoft.com/office/drawing/2014/main" id="{EB42F1A3-A84A-4AC7-AA2E-AB03783FE5D2}"/>
              </a:ext>
            </a:extLst>
          </p:cNvPr>
          <p:cNvPicPr>
            <a:picLocks noChangeAspect="1"/>
          </p:cNvPicPr>
          <p:nvPr/>
        </p:nvPicPr>
        <p:blipFill>
          <a:blip r:embed="rId5"/>
          <a:stretch>
            <a:fillRect/>
          </a:stretch>
        </p:blipFill>
        <p:spPr>
          <a:xfrm>
            <a:off x="7238185" y="3718347"/>
            <a:ext cx="709189" cy="709189"/>
          </a:xfrm>
          <a:prstGeom prst="rect">
            <a:avLst/>
          </a:prstGeom>
        </p:spPr>
      </p:pic>
      <p:sp>
        <p:nvSpPr>
          <p:cNvPr id="27" name="Rectangle 26">
            <a:extLst>
              <a:ext uri="{FF2B5EF4-FFF2-40B4-BE49-F238E27FC236}">
                <a16:creationId xmlns:a16="http://schemas.microsoft.com/office/drawing/2014/main" id="{DEC0573D-4D0D-41E8-998B-E94C674753FB}"/>
              </a:ext>
            </a:extLst>
          </p:cNvPr>
          <p:cNvSpPr/>
          <p:nvPr/>
        </p:nvSpPr>
        <p:spPr>
          <a:xfrm>
            <a:off x="4572000" y="868314"/>
            <a:ext cx="4570046" cy="1895007"/>
          </a:xfrm>
          <a:prstGeom prst="rect">
            <a:avLst/>
          </a:prstGeom>
          <a:solidFill>
            <a:srgbClr val="C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8" name="TextBox 27">
            <a:extLst>
              <a:ext uri="{FF2B5EF4-FFF2-40B4-BE49-F238E27FC236}">
                <a16:creationId xmlns:a16="http://schemas.microsoft.com/office/drawing/2014/main" id="{71152BF1-5D02-49B7-A9EF-2A14E7B4D019}"/>
              </a:ext>
            </a:extLst>
          </p:cNvPr>
          <p:cNvSpPr txBox="1"/>
          <p:nvPr/>
        </p:nvSpPr>
        <p:spPr>
          <a:xfrm>
            <a:off x="4926971" y="987912"/>
            <a:ext cx="3597172" cy="1446550"/>
          </a:xfrm>
          <a:prstGeom prst="rect">
            <a:avLst/>
          </a:prstGeom>
          <a:noFill/>
        </p:spPr>
        <p:txBody>
          <a:bodyPr wrap="square" rtlCol="0" anchor="ctr">
            <a:spAutoFit/>
          </a:bodyPr>
          <a:lstStyle/>
          <a:p>
            <a:pPr algn="r"/>
            <a:r>
              <a:rPr lang="en-US" sz="4400" dirty="0">
                <a:solidFill>
                  <a:schemeClr val="bg1"/>
                </a:solidFill>
                <a:latin typeface="Franklin Gothic Medium Cond" panose="020B0606030402020204" pitchFamily="34" charset="0"/>
              </a:rPr>
              <a:t>Why can’t I just do a regression?</a:t>
            </a:r>
          </a:p>
        </p:txBody>
      </p:sp>
    </p:spTree>
    <p:extLst>
      <p:ext uri="{BB962C8B-B14F-4D97-AF65-F5344CB8AC3E}">
        <p14:creationId xmlns:p14="http://schemas.microsoft.com/office/powerpoint/2010/main" val="753163827"/>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AutoML</a:t>
            </a:r>
            <a:r>
              <a:rPr lang="en-US" dirty="0"/>
              <a:t> Framework</a:t>
            </a:r>
          </a:p>
        </p:txBody>
      </p:sp>
      <p:sp>
        <p:nvSpPr>
          <p:cNvPr id="3" name="Content Placeholder 2"/>
          <p:cNvSpPr>
            <a:spLocks noGrp="1"/>
          </p:cNvSpPr>
          <p:nvPr>
            <p:ph idx="1"/>
          </p:nvPr>
        </p:nvSpPr>
        <p:spPr/>
        <p:txBody>
          <a:bodyPr/>
          <a:lstStyle/>
          <a:p>
            <a:r>
              <a:rPr lang="en-US" dirty="0"/>
              <a:t>Flow diagram</a:t>
            </a:r>
          </a:p>
          <a:p>
            <a:r>
              <a:rPr lang="en-US" dirty="0"/>
              <a:t>Stationarity - flag</a:t>
            </a:r>
          </a:p>
          <a:p>
            <a:r>
              <a:rPr lang="en-US" dirty="0"/>
              <a:t>White noise - flag</a:t>
            </a:r>
          </a:p>
          <a:p>
            <a:r>
              <a:rPr lang="en-US" dirty="0"/>
              <a:t>Models</a:t>
            </a:r>
          </a:p>
          <a:p>
            <a:r>
              <a:rPr lang="en-US" dirty="0"/>
              <a:t>Evaluation metric</a:t>
            </a:r>
          </a:p>
          <a:p>
            <a:r>
              <a:rPr lang="en-US" dirty="0"/>
              <a:t>Pick winning model based on evaluation metric</a:t>
            </a:r>
          </a:p>
        </p:txBody>
      </p:sp>
      <p:sp>
        <p:nvSpPr>
          <p:cNvPr id="4" name="Slide Number Placeholder 3"/>
          <p:cNvSpPr>
            <a:spLocks noGrp="1"/>
          </p:cNvSpPr>
          <p:nvPr>
            <p:ph type="sldNum" sz="quarter" idx="12"/>
          </p:nvPr>
        </p:nvSpPr>
        <p:spPr/>
        <p:txBody>
          <a:bodyPr/>
          <a:lstStyle/>
          <a:p>
            <a:fld id="{38327683-8978-6B4B-9130-4A6A841F0549}" type="slidenum">
              <a:rPr lang="en-US" smtClean="0"/>
              <a:t>8</a:t>
            </a:fld>
            <a:endParaRPr lang="en-US" dirty="0"/>
          </a:p>
        </p:txBody>
      </p:sp>
      <p:pic>
        <p:nvPicPr>
          <p:cNvPr id="5" name="Picture 4">
            <a:extLst>
              <a:ext uri="{FF2B5EF4-FFF2-40B4-BE49-F238E27FC236}">
                <a16:creationId xmlns:a16="http://schemas.microsoft.com/office/drawing/2014/main" id="{858D3386-36AA-41FA-9209-B804FA1C228A}"/>
              </a:ext>
            </a:extLst>
          </p:cNvPr>
          <p:cNvPicPr>
            <a:picLocks noChangeAspect="1"/>
          </p:cNvPicPr>
          <p:nvPr/>
        </p:nvPicPr>
        <p:blipFill>
          <a:blip r:embed="rId2"/>
          <a:stretch>
            <a:fillRect/>
          </a:stretch>
        </p:blipFill>
        <p:spPr>
          <a:xfrm>
            <a:off x="5384800" y="1274760"/>
            <a:ext cx="2666602" cy="4817371"/>
          </a:xfrm>
          <a:prstGeom prst="rect">
            <a:avLst/>
          </a:prstGeom>
        </p:spPr>
      </p:pic>
    </p:spTree>
    <p:extLst>
      <p:ext uri="{BB962C8B-B14F-4D97-AF65-F5344CB8AC3E}">
        <p14:creationId xmlns:p14="http://schemas.microsoft.com/office/powerpoint/2010/main" val="1155824971"/>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Stationarity</a:t>
            </a:r>
          </a:p>
        </p:txBody>
      </p:sp>
      <p:sp>
        <p:nvSpPr>
          <p:cNvPr id="3" name="Content Placeholder 2"/>
          <p:cNvSpPr>
            <a:spLocks noGrp="1"/>
          </p:cNvSpPr>
          <p:nvPr>
            <p:ph idx="1"/>
          </p:nvPr>
        </p:nvSpPr>
        <p:spPr/>
        <p:txBody>
          <a:bodyPr>
            <a:normAutofit lnSpcReduction="10000"/>
          </a:bodyPr>
          <a:lstStyle/>
          <a:p>
            <a:r>
              <a:rPr lang="en-US" dirty="0"/>
              <a:t>Constant mean</a:t>
            </a:r>
          </a:p>
          <a:p>
            <a:r>
              <a:rPr lang="en-US" dirty="0"/>
              <a:t>Constant variance</a:t>
            </a:r>
          </a:p>
          <a:p>
            <a:r>
              <a:rPr lang="en-US" dirty="0"/>
              <a:t>Constant autocorrelations</a:t>
            </a:r>
          </a:p>
          <a:p>
            <a:r>
              <a:rPr lang="en-US" dirty="0"/>
              <a:t>Important because it’s an assumption for some models</a:t>
            </a:r>
          </a:p>
          <a:p>
            <a:r>
              <a:rPr lang="en-US" dirty="0"/>
              <a:t>Transformations on the data can correct for this</a:t>
            </a:r>
          </a:p>
          <a:p>
            <a:r>
              <a:rPr lang="en-US" dirty="0"/>
              <a:t>One reason why time-series analysis is different</a:t>
            </a:r>
          </a:p>
          <a:p>
            <a:endParaRPr lang="en-US" dirty="0"/>
          </a:p>
        </p:txBody>
      </p:sp>
      <p:sp>
        <p:nvSpPr>
          <p:cNvPr id="4" name="Slide Number Placeholder 3"/>
          <p:cNvSpPr>
            <a:spLocks noGrp="1"/>
          </p:cNvSpPr>
          <p:nvPr>
            <p:ph type="sldNum" sz="quarter" idx="12"/>
          </p:nvPr>
        </p:nvSpPr>
        <p:spPr/>
        <p:txBody>
          <a:bodyPr/>
          <a:lstStyle/>
          <a:p>
            <a:fld id="{38327683-8978-6B4B-9130-4A6A841F0549}" type="slidenum">
              <a:rPr lang="en-US" smtClean="0"/>
              <a:t>9</a:t>
            </a:fld>
            <a:endParaRPr lang="en-US" dirty="0"/>
          </a:p>
        </p:txBody>
      </p:sp>
    </p:spTree>
    <p:extLst>
      <p:ext uri="{BB962C8B-B14F-4D97-AF65-F5344CB8AC3E}">
        <p14:creationId xmlns:p14="http://schemas.microsoft.com/office/powerpoint/2010/main" val="1960700482"/>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3350</TotalTime>
  <Words>574</Words>
  <Application>Microsoft Office PowerPoint</Application>
  <PresentationFormat>On-screen Show (4:3)</PresentationFormat>
  <Paragraphs>154</Paragraphs>
  <Slides>18</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Bahnschrift</vt:lpstr>
      <vt:lpstr>Calibri</vt:lpstr>
      <vt:lpstr>Calibri Light</vt:lpstr>
      <vt:lpstr>Franklin Gothic Book</vt:lpstr>
      <vt:lpstr>Franklin Gothic Medium Cond</vt:lpstr>
      <vt:lpstr>Times</vt:lpstr>
      <vt:lpstr>Office Theme</vt:lpstr>
      <vt:lpstr>How Much Beer  Do I Need to Stock?    An Automated Approach to  Demand Forecasting </vt:lpstr>
      <vt:lpstr>PowerPoint Presentation</vt:lpstr>
      <vt:lpstr>PowerPoint Presentation</vt:lpstr>
      <vt:lpstr>What one person would do</vt:lpstr>
      <vt:lpstr>What we are going to do</vt:lpstr>
      <vt:lpstr>What AutoML has mostly been used for</vt:lpstr>
      <vt:lpstr>PowerPoint Presentation</vt:lpstr>
      <vt:lpstr>AutoML Framework</vt:lpstr>
      <vt:lpstr>Stationarity</vt:lpstr>
      <vt:lpstr>White Noise</vt:lpstr>
      <vt:lpstr>Models</vt:lpstr>
      <vt:lpstr>PowerPoint Presentation</vt:lpstr>
      <vt:lpstr>PowerPoint Presentation</vt:lpstr>
      <vt:lpstr>Results 1 (not white noise)</vt:lpstr>
      <vt:lpstr>Results (white noise)</vt:lpstr>
      <vt:lpstr>Aggregation</vt:lpstr>
      <vt:lpstr>Box quote</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 Engels</dc:creator>
  <cp:lastModifiedBy>Christian Nava</cp:lastModifiedBy>
  <cp:revision>49</cp:revision>
  <dcterms:created xsi:type="dcterms:W3CDTF">2017-03-18T16:30:52Z</dcterms:created>
  <dcterms:modified xsi:type="dcterms:W3CDTF">2020-07-29T04:21:44Z</dcterms:modified>
</cp:coreProperties>
</file>

<file path=docProps/thumbnail.jpeg>
</file>